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9.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4" r:id="rId2"/>
    <p:sldMasterId id="2147483686" r:id="rId3"/>
    <p:sldMasterId id="2147483690" r:id="rId4"/>
    <p:sldMasterId id="2147483694" r:id="rId5"/>
    <p:sldMasterId id="2147483698" r:id="rId6"/>
    <p:sldMasterId id="2147483702" r:id="rId7"/>
    <p:sldMasterId id="2147483706" r:id="rId8"/>
    <p:sldMasterId id="2147483710" r:id="rId9"/>
    <p:sldMasterId id="2147483714" r:id="rId10"/>
    <p:sldMasterId id="2147483718" r:id="rId11"/>
  </p:sldMasterIdLst>
  <p:notesMasterIdLst>
    <p:notesMasterId r:id="rId40"/>
  </p:notesMasterIdLst>
  <p:sldIdLst>
    <p:sldId id="337" r:id="rId12"/>
    <p:sldId id="258" r:id="rId13"/>
    <p:sldId id="338" r:id="rId14"/>
    <p:sldId id="787" r:id="rId15"/>
    <p:sldId id="788" r:id="rId16"/>
    <p:sldId id="790" r:id="rId17"/>
    <p:sldId id="791" r:id="rId18"/>
    <p:sldId id="789" r:id="rId19"/>
    <p:sldId id="772" r:id="rId20"/>
    <p:sldId id="792" r:id="rId21"/>
    <p:sldId id="804" r:id="rId22"/>
    <p:sldId id="793" r:id="rId23"/>
    <p:sldId id="794" r:id="rId24"/>
    <p:sldId id="795" r:id="rId25"/>
    <p:sldId id="796" r:id="rId26"/>
    <p:sldId id="797" r:id="rId27"/>
    <p:sldId id="798" r:id="rId28"/>
    <p:sldId id="801" r:id="rId29"/>
    <p:sldId id="802" r:id="rId30"/>
    <p:sldId id="767" r:id="rId31"/>
    <p:sldId id="770" r:id="rId32"/>
    <p:sldId id="799" r:id="rId33"/>
    <p:sldId id="806" r:id="rId34"/>
    <p:sldId id="805" r:id="rId35"/>
    <p:sldId id="803" r:id="rId36"/>
    <p:sldId id="800" r:id="rId37"/>
    <p:sldId id="782" r:id="rId38"/>
    <p:sldId id="769" r:id="rId39"/>
  </p:sldIdLst>
  <p:sldSz cx="12192000" cy="6858000"/>
  <p:notesSz cx="6858000" cy="9144000"/>
  <p:embeddedFontLst>
    <p:embeddedFont>
      <p:font typeface="等线" panose="02010600030101010101" pitchFamily="2" charset="-122"/>
      <p:regular r:id="rId41"/>
      <p:bold r:id="rId42"/>
    </p:embeddedFont>
    <p:embeddedFont>
      <p:font typeface="等线 Light" panose="02010600030101010101" pitchFamily="2" charset="-122"/>
      <p:regular r:id="rId43"/>
    </p:embeddedFont>
    <p:embeddedFont>
      <p:font typeface="字魂58号-创中黑" panose="00000500000000000000" charset="-122"/>
      <p:regular r:id="rId44"/>
    </p:embeddedFont>
    <p:embeddedFont>
      <p:font typeface="#9Slide04 Taviraj Black" panose="020B0604020202020204" charset="-34"/>
      <p:bold r:id="rId45"/>
    </p:embeddedFont>
    <p:embeddedFont>
      <p:font typeface="Calibri" panose="020F0502020204030204" pitchFamily="34" charset="0"/>
      <p:regular r:id="rId46"/>
      <p:bold r:id="rId47"/>
      <p:italic r:id="rId48"/>
      <p:boldItalic r:id="rId49"/>
    </p:embeddedFont>
    <p:embeddedFont>
      <p:font typeface="Impact" panose="020B0806030902050204" pitchFamily="34" charset="0"/>
      <p:regular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n Loc" initials="PL" lastIdx="1" clrIdx="0">
    <p:extLst>
      <p:ext uri="{19B8F6BF-5375-455C-9EA6-DF929625EA0E}">
        <p15:presenceInfo xmlns:p15="http://schemas.microsoft.com/office/powerpoint/2012/main" userId="a993dab9a81aad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B5B5"/>
    <a:srgbClr val="1E325A"/>
    <a:srgbClr val="63D2CF"/>
    <a:srgbClr val="D8540A"/>
    <a:srgbClr val="762602"/>
    <a:srgbClr val="203958"/>
    <a:srgbClr val="2E65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6" autoAdjust="0"/>
    <p:restoredTop sz="94660"/>
  </p:normalViewPr>
  <p:slideViewPr>
    <p:cSldViewPr snapToGrid="0">
      <p:cViewPr varScale="1">
        <p:scale>
          <a:sx n="67" d="100"/>
          <a:sy n="67" d="100"/>
        </p:scale>
        <p:origin x="84" y="16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9.fntdata"/><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font" Target="fonts/font4.fntdata"/><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tags" Target="tags/tag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CD42D-0F63-4E2E-890B-CE1CB9DF2E07}" type="datetimeFigureOut">
              <a:rPr lang="zh-CN" altLang="en-US" smtClean="0"/>
              <a:t>2021/11/20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AA786-B598-43B4-A7D4-A6FC8BA8B46E}" type="slidenum">
              <a:rPr lang="zh-CN" altLang="en-US" smtClean="0"/>
              <a:t>‹#›</a:t>
            </a:fld>
            <a:endParaRPr lang="zh-CN" altLang="en-US"/>
          </a:p>
        </p:txBody>
      </p:sp>
    </p:spTree>
    <p:extLst>
      <p:ext uri="{BB962C8B-B14F-4D97-AF65-F5344CB8AC3E}">
        <p14:creationId xmlns:p14="http://schemas.microsoft.com/office/powerpoint/2010/main" val="1273083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199743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095004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74905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124890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11522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941176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580971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51146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2920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043790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8500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1D8420A-85FE-4D57-B1A6-28F6E73382EF}" type="slidenum">
              <a:rPr lang="zh-CN" altLang="en-US" smtClean="0"/>
              <a:t>2</a:t>
            </a:fld>
            <a:endParaRPr lang="zh-CN" altLang="en-US"/>
          </a:p>
        </p:txBody>
      </p:sp>
    </p:spTree>
    <p:extLst>
      <p:ext uri="{BB962C8B-B14F-4D97-AF65-F5344CB8AC3E}">
        <p14:creationId xmlns:p14="http://schemas.microsoft.com/office/powerpoint/2010/main" val="2466395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318906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736518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024094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663227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94477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165745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405231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2279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205699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66829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202181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9705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850702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864469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2" y="3886200"/>
            <a:ext cx="8534400" cy="1752600"/>
          </a:xfrm>
        </p:spPr>
        <p:txBody>
          <a:bodyPr/>
          <a:lstStyle>
            <a:lvl1pPr marL="0" indent="0" algn="ctr">
              <a:buNone/>
              <a:defRPr>
                <a:solidFill>
                  <a:schemeClr val="tx1">
                    <a:tint val="75000"/>
                  </a:schemeClr>
                </a:solidFill>
              </a:defRPr>
            </a:lvl1pPr>
            <a:lvl2pPr marL="609463" indent="0" algn="ctr">
              <a:buNone/>
              <a:defRPr>
                <a:solidFill>
                  <a:schemeClr val="tx1">
                    <a:tint val="75000"/>
                  </a:schemeClr>
                </a:solidFill>
              </a:defRPr>
            </a:lvl2pPr>
            <a:lvl3pPr marL="1218926" indent="0" algn="ctr">
              <a:buNone/>
              <a:defRPr>
                <a:solidFill>
                  <a:schemeClr val="tx1">
                    <a:tint val="75000"/>
                  </a:schemeClr>
                </a:solidFill>
              </a:defRPr>
            </a:lvl3pPr>
            <a:lvl4pPr marL="1828388" indent="0" algn="ctr">
              <a:buNone/>
              <a:defRPr>
                <a:solidFill>
                  <a:schemeClr val="tx1">
                    <a:tint val="75000"/>
                  </a:schemeClr>
                </a:solidFill>
              </a:defRPr>
            </a:lvl4pPr>
            <a:lvl5pPr marL="2437851" indent="0" algn="ctr">
              <a:buNone/>
              <a:defRPr>
                <a:solidFill>
                  <a:schemeClr val="tx1">
                    <a:tint val="75000"/>
                  </a:schemeClr>
                </a:solidFill>
              </a:defRPr>
            </a:lvl5pPr>
            <a:lvl6pPr marL="3047314" indent="0" algn="ctr">
              <a:buNone/>
              <a:defRPr>
                <a:solidFill>
                  <a:schemeClr val="tx1">
                    <a:tint val="75000"/>
                  </a:schemeClr>
                </a:solidFill>
              </a:defRPr>
            </a:lvl6pPr>
            <a:lvl7pPr marL="3656777" indent="0" algn="ctr">
              <a:buNone/>
              <a:defRPr>
                <a:solidFill>
                  <a:schemeClr val="tx1">
                    <a:tint val="75000"/>
                  </a:schemeClr>
                </a:solidFill>
              </a:defRPr>
            </a:lvl7pPr>
            <a:lvl8pPr marL="4266240" indent="0" algn="ctr">
              <a:buNone/>
              <a:defRPr>
                <a:solidFill>
                  <a:schemeClr val="tx1">
                    <a:tint val="75000"/>
                  </a:schemeClr>
                </a:solidFill>
              </a:defRPr>
            </a:lvl8pPr>
            <a:lvl9pPr marL="487570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290054214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699" b="1"/>
            </a:lvl1pPr>
          </a:lstStyle>
          <a:p>
            <a:r>
              <a:rPr lang="en-US"/>
              <a:t>Click to edit Master title style</a:t>
            </a:r>
          </a:p>
        </p:txBody>
      </p:sp>
      <p:sp>
        <p:nvSpPr>
          <p:cNvPr id="3" name="Picture Placeholder 2"/>
          <p:cNvSpPr>
            <a:spLocks noGrp="1"/>
          </p:cNvSpPr>
          <p:nvPr>
            <p:ph type="pic" idx="1"/>
          </p:nvPr>
        </p:nvSpPr>
        <p:spPr>
          <a:xfrm>
            <a:off x="2389717" y="612777"/>
            <a:ext cx="7315200" cy="4114800"/>
          </a:xfrm>
        </p:spPr>
        <p:txBody>
          <a:bodyPr/>
          <a:lstStyle>
            <a:lvl1pPr marL="0" indent="0">
              <a:buNone/>
              <a:defRPr sz="4299"/>
            </a:lvl1pPr>
            <a:lvl2pPr marL="609463" indent="0">
              <a:buNone/>
              <a:defRPr sz="3799"/>
            </a:lvl2pPr>
            <a:lvl3pPr marL="1218926" indent="0">
              <a:buNone/>
              <a:defRPr sz="3199"/>
            </a:lvl3pPr>
            <a:lvl4pPr marL="1828388" indent="0">
              <a:buNone/>
              <a:defRPr sz="2699"/>
            </a:lvl4pPr>
            <a:lvl5pPr marL="2437851" indent="0">
              <a:buNone/>
              <a:defRPr sz="2699"/>
            </a:lvl5pPr>
            <a:lvl6pPr marL="3047314" indent="0">
              <a:buNone/>
              <a:defRPr sz="2699"/>
            </a:lvl6pPr>
            <a:lvl7pPr marL="3656777" indent="0">
              <a:buNone/>
              <a:defRPr sz="2699"/>
            </a:lvl7pPr>
            <a:lvl8pPr marL="4266240" indent="0">
              <a:buNone/>
              <a:defRPr sz="2699"/>
            </a:lvl8pPr>
            <a:lvl9pPr marL="4875703" indent="0">
              <a:buNone/>
              <a:defRPr sz="2699"/>
            </a:lvl9pPr>
          </a:lstStyle>
          <a:p>
            <a:r>
              <a:rPr lang="en-US"/>
              <a:t>Click icon to add picture</a:t>
            </a:r>
            <a:endParaRPr lang="en-US" dirty="0"/>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900"/>
            </a:lvl1pPr>
            <a:lvl2pPr marL="609463" indent="0">
              <a:buNone/>
              <a:defRPr sz="1600"/>
            </a:lvl2pPr>
            <a:lvl3pPr marL="1218926" indent="0">
              <a:buNone/>
              <a:defRPr sz="1400"/>
            </a:lvl3pPr>
            <a:lvl4pPr marL="1828388" indent="0">
              <a:buNone/>
              <a:defRPr sz="1200"/>
            </a:lvl4pPr>
            <a:lvl5pPr marL="2437851" indent="0">
              <a:buNone/>
              <a:defRPr sz="1200"/>
            </a:lvl5pPr>
            <a:lvl6pPr marL="3047314" indent="0">
              <a:buNone/>
              <a:defRPr sz="1200"/>
            </a:lvl6pPr>
            <a:lvl7pPr marL="3656777" indent="0">
              <a:buNone/>
              <a:defRPr sz="1200"/>
            </a:lvl7pPr>
            <a:lvl8pPr marL="4266240" indent="0">
              <a:buNone/>
              <a:defRPr sz="1200"/>
            </a:lvl8pPr>
            <a:lvl9pPr marL="4875703"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266560873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156171418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2"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1569652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50325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5"/>
            <a:ext cx="9144000" cy="2387600"/>
          </a:xfrm>
        </p:spPr>
        <p:txBody>
          <a:bodyPr anchor="b"/>
          <a:lstStyle>
            <a:lvl1pPr algn="ctr">
              <a:defRPr sz="5999"/>
            </a:lvl1pPr>
          </a:lstStyle>
          <a:p>
            <a:r>
              <a:rPr lang="en-US" altLang="zh-CN"/>
              <a:t>Click to edit Master title style</a:t>
            </a:r>
            <a:endParaRPr lang="zh-CN" altLang="en-US"/>
          </a:p>
        </p:txBody>
      </p:sp>
      <p:sp>
        <p:nvSpPr>
          <p:cNvPr id="3" name="副标题 2"/>
          <p:cNvSpPr>
            <a:spLocks noGrp="1"/>
          </p:cNvSpPr>
          <p:nvPr>
            <p:ph type="subTitle" idx="1"/>
          </p:nvPr>
        </p:nvSpPr>
        <p:spPr>
          <a:xfrm>
            <a:off x="1524001" y="3602039"/>
            <a:ext cx="9144000"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ltLang="zh-CN"/>
              <a:t>Click to edit Master subtitle style</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2021/11/20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17695260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2021/11/20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64290252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2" y="1709739"/>
            <a:ext cx="10515600" cy="2852737"/>
          </a:xfrm>
        </p:spPr>
        <p:txBody>
          <a:bodyPr anchor="b"/>
          <a:lstStyle>
            <a:lvl1pPr>
              <a:defRPr sz="5999"/>
            </a:lvl1pPr>
          </a:lstStyle>
          <a:p>
            <a:r>
              <a:rPr lang="en-US" altLang="zh-CN"/>
              <a:t>Click to edit Master title style</a:t>
            </a:r>
            <a:endParaRPr lang="zh-CN" altLang="en-US"/>
          </a:p>
        </p:txBody>
      </p:sp>
      <p:sp>
        <p:nvSpPr>
          <p:cNvPr id="3" name="文本占位符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ltLang="zh-CN"/>
              <a:t>Edit Master text styles</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93556494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t>2021/11/20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3820630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90" y="365126"/>
            <a:ext cx="10515600" cy="1325563"/>
          </a:xfrm>
        </p:spPr>
        <p:txBody>
          <a:bodyPr/>
          <a:lstStyle/>
          <a:p>
            <a:r>
              <a:rPr lang="en-US" altLang="zh-CN"/>
              <a:t>Click to edit Master title style</a:t>
            </a:r>
            <a:endParaRPr lang="zh-CN" altLang="en-US"/>
          </a:p>
        </p:txBody>
      </p:sp>
      <p:sp>
        <p:nvSpPr>
          <p:cNvPr id="3" name="文本占位符 2"/>
          <p:cNvSpPr>
            <a:spLocks noGrp="1"/>
          </p:cNvSpPr>
          <p:nvPr>
            <p:ph type="body" idx="1"/>
          </p:nvPr>
        </p:nvSpPr>
        <p:spPr>
          <a:xfrm>
            <a:off x="839789" y="1681164"/>
            <a:ext cx="5157787" cy="823912"/>
          </a:xfrm>
        </p:spPr>
        <p:txBody>
          <a:bodyPr anchor="b"/>
          <a:lstStyle>
            <a:lvl1pPr marL="0" indent="0">
              <a:buNone/>
              <a:defRPr sz="24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ltLang="zh-CN"/>
              <a:t>Edit Master text styles</a:t>
            </a:r>
          </a:p>
        </p:txBody>
      </p:sp>
      <p:sp>
        <p:nvSpPr>
          <p:cNvPr id="4" name="内容占位符 3"/>
          <p:cNvSpPr>
            <a:spLocks noGrp="1"/>
          </p:cNvSpPr>
          <p:nvPr>
            <p:ph sz="half" idx="2"/>
          </p:nvPr>
        </p:nvSpPr>
        <p:spPr>
          <a:xfrm>
            <a:off x="839789" y="2505076"/>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6172202" y="1681164"/>
            <a:ext cx="5183188" cy="823912"/>
          </a:xfrm>
        </p:spPr>
        <p:txBody>
          <a:bodyPr anchor="b"/>
          <a:lstStyle>
            <a:lvl1pPr marL="0" indent="0">
              <a:buNone/>
              <a:defRPr sz="24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ltLang="zh-CN"/>
              <a:t>Edit Master text styles</a:t>
            </a:r>
          </a:p>
        </p:txBody>
      </p:sp>
      <p:sp>
        <p:nvSpPr>
          <p:cNvPr id="6" name="内容占位符 5"/>
          <p:cNvSpPr>
            <a:spLocks noGrp="1"/>
          </p:cNvSpPr>
          <p:nvPr>
            <p:ph sz="quarter" idx="4"/>
          </p:nvPr>
        </p:nvSpPr>
        <p:spPr>
          <a:xfrm>
            <a:off x="6172202" y="2505076"/>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t>2021/11/20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11972026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t>2021/11/20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56251066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54932170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2021/11/20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83355456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2"/>
            <a:ext cx="3932237" cy="1600200"/>
          </a:xfrm>
        </p:spPr>
        <p:txBody>
          <a:bodyPr anchor="b"/>
          <a:lstStyle>
            <a:lvl1pPr>
              <a:defRPr sz="3199"/>
            </a:lvl1pPr>
          </a:lstStyle>
          <a:p>
            <a:r>
              <a:rPr lang="en-US" altLang="zh-CN"/>
              <a:t>Click to edit Master title style</a:t>
            </a:r>
            <a:endParaRPr lang="zh-CN" altLang="en-US"/>
          </a:p>
        </p:txBody>
      </p:sp>
      <p:sp>
        <p:nvSpPr>
          <p:cNvPr id="3" name="内容占位符 2"/>
          <p:cNvSpPr>
            <a:spLocks noGrp="1"/>
          </p:cNvSpPr>
          <p:nvPr>
            <p:ph idx="1"/>
          </p:nvPr>
        </p:nvSpPr>
        <p:spPr>
          <a:xfrm>
            <a:off x="5183189" y="987426"/>
            <a:ext cx="6172200" cy="4873625"/>
          </a:xfrm>
        </p:spPr>
        <p:txBody>
          <a:bodyPr/>
          <a:lstStyle>
            <a:lvl1pPr>
              <a:defRPr sz="3199"/>
            </a:lvl1pPr>
            <a:lvl2pPr>
              <a:defRPr sz="2799"/>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839789" y="2057401"/>
            <a:ext cx="3932237" cy="3811588"/>
          </a:xfrm>
        </p:spPr>
        <p:txBody>
          <a:bodyPr/>
          <a:lstStyle>
            <a:lvl1pPr marL="0" indent="0">
              <a:buNone/>
              <a:defRPr sz="1600"/>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ltLang="zh-CN"/>
              <a:t>Edit Master text styles</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2021/11/20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31982868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2"/>
            <a:ext cx="3932237" cy="1600200"/>
          </a:xfrm>
        </p:spPr>
        <p:txBody>
          <a:bodyPr anchor="b"/>
          <a:lstStyle>
            <a:lvl1pPr>
              <a:defRPr sz="3199"/>
            </a:lvl1pPr>
          </a:lstStyle>
          <a:p>
            <a:r>
              <a:rPr lang="en-US" altLang="zh-CN"/>
              <a:t>Click to edit Master title style</a:t>
            </a:r>
            <a:endParaRPr lang="zh-CN" altLang="en-US"/>
          </a:p>
        </p:txBody>
      </p:sp>
      <p:sp>
        <p:nvSpPr>
          <p:cNvPr id="3" name="图片占位符 2"/>
          <p:cNvSpPr>
            <a:spLocks noGrp="1"/>
          </p:cNvSpPr>
          <p:nvPr>
            <p:ph type="pic" idx="1"/>
          </p:nvPr>
        </p:nvSpPr>
        <p:spPr>
          <a:xfrm>
            <a:off x="5183189" y="987426"/>
            <a:ext cx="6172200" cy="4873625"/>
          </a:xfrm>
        </p:spPr>
        <p:txBody>
          <a:bodyPr/>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ltLang="zh-CN"/>
              <a:t>Click icon to add picture</a:t>
            </a:r>
            <a:endParaRPr lang="zh-CN" altLang="en-US"/>
          </a:p>
        </p:txBody>
      </p:sp>
      <p:sp>
        <p:nvSpPr>
          <p:cNvPr id="4" name="文本占位符 3"/>
          <p:cNvSpPr>
            <a:spLocks noGrp="1"/>
          </p:cNvSpPr>
          <p:nvPr>
            <p:ph type="body" sz="half" idx="2"/>
          </p:nvPr>
        </p:nvSpPr>
        <p:spPr>
          <a:xfrm>
            <a:off x="839789" y="2057401"/>
            <a:ext cx="3932237" cy="3811588"/>
          </a:xfrm>
        </p:spPr>
        <p:txBody>
          <a:bodyPr/>
          <a:lstStyle>
            <a:lvl1pPr marL="0" indent="0">
              <a:buNone/>
              <a:defRPr sz="1600"/>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ltLang="zh-CN"/>
              <a:t>Edit Master text styles</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2021/11/20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37233779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2021/11/20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66439466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2021/11/20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39789324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05117292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99036792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Tree>
    <p:extLst>
      <p:ext uri="{BB962C8B-B14F-4D97-AF65-F5344CB8AC3E}">
        <p14:creationId xmlns:p14="http://schemas.microsoft.com/office/powerpoint/2010/main" val="397396835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8477789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405700720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6" y="4406902"/>
            <a:ext cx="10363200" cy="1362075"/>
          </a:xfrm>
        </p:spPr>
        <p:txBody>
          <a:bodyPr anchor="t"/>
          <a:lstStyle>
            <a:lvl1pPr algn="l">
              <a:defRPr sz="5399" b="1" cap="all"/>
            </a:lvl1pPr>
          </a:lstStyle>
          <a:p>
            <a:r>
              <a:rPr lang="en-US"/>
              <a:t>Click to edit Master title style</a:t>
            </a:r>
          </a:p>
        </p:txBody>
      </p:sp>
      <p:sp>
        <p:nvSpPr>
          <p:cNvPr id="3" name="Text Placeholder 2"/>
          <p:cNvSpPr>
            <a:spLocks noGrp="1"/>
          </p:cNvSpPr>
          <p:nvPr>
            <p:ph type="body" idx="1"/>
          </p:nvPr>
        </p:nvSpPr>
        <p:spPr>
          <a:xfrm>
            <a:off x="963086" y="2906714"/>
            <a:ext cx="10363200" cy="1500187"/>
          </a:xfrm>
        </p:spPr>
        <p:txBody>
          <a:bodyPr anchor="b"/>
          <a:lstStyle>
            <a:lvl1pPr marL="0" indent="0">
              <a:buNone/>
              <a:defRPr sz="2699">
                <a:solidFill>
                  <a:schemeClr val="tx1">
                    <a:tint val="75000"/>
                  </a:schemeClr>
                </a:solidFill>
              </a:defRPr>
            </a:lvl1pPr>
            <a:lvl2pPr marL="609463" indent="0">
              <a:buNone/>
              <a:defRPr sz="2400">
                <a:solidFill>
                  <a:schemeClr val="tx1">
                    <a:tint val="75000"/>
                  </a:schemeClr>
                </a:solidFill>
              </a:defRPr>
            </a:lvl2pPr>
            <a:lvl3pPr marL="1218926" indent="0">
              <a:buNone/>
              <a:defRPr sz="2200">
                <a:solidFill>
                  <a:schemeClr val="tx1">
                    <a:tint val="75000"/>
                  </a:schemeClr>
                </a:solidFill>
              </a:defRPr>
            </a:lvl3pPr>
            <a:lvl4pPr marL="1828388" indent="0">
              <a:buNone/>
              <a:defRPr sz="1900">
                <a:solidFill>
                  <a:schemeClr val="tx1">
                    <a:tint val="75000"/>
                  </a:schemeClr>
                </a:solidFill>
              </a:defRPr>
            </a:lvl4pPr>
            <a:lvl5pPr marL="2437851" indent="0">
              <a:buNone/>
              <a:defRPr sz="1900">
                <a:solidFill>
                  <a:schemeClr val="tx1">
                    <a:tint val="75000"/>
                  </a:schemeClr>
                </a:solidFill>
              </a:defRPr>
            </a:lvl5pPr>
            <a:lvl6pPr marL="3047314" indent="0">
              <a:buNone/>
              <a:defRPr sz="1900">
                <a:solidFill>
                  <a:schemeClr val="tx1">
                    <a:tint val="75000"/>
                  </a:schemeClr>
                </a:solidFill>
              </a:defRPr>
            </a:lvl6pPr>
            <a:lvl7pPr marL="3656777" indent="0">
              <a:buNone/>
              <a:defRPr sz="1900">
                <a:solidFill>
                  <a:schemeClr val="tx1">
                    <a:tint val="75000"/>
                  </a:schemeClr>
                </a:solidFill>
              </a:defRPr>
            </a:lvl7pPr>
            <a:lvl8pPr marL="4266240" indent="0">
              <a:buNone/>
              <a:defRPr sz="1900">
                <a:solidFill>
                  <a:schemeClr val="tx1">
                    <a:tint val="75000"/>
                  </a:schemeClr>
                </a:solidFill>
              </a:defRPr>
            </a:lvl8pPr>
            <a:lvl9pPr marL="4875703"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184980624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Tree>
    <p:extLst>
      <p:ext uri="{BB962C8B-B14F-4D97-AF65-F5344CB8AC3E}">
        <p14:creationId xmlns:p14="http://schemas.microsoft.com/office/powerpoint/2010/main" val="258210285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44337960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223067110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Tree>
    <p:extLst>
      <p:ext uri="{BB962C8B-B14F-4D97-AF65-F5344CB8AC3E}">
        <p14:creationId xmlns:p14="http://schemas.microsoft.com/office/powerpoint/2010/main" val="203531657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428515869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299207863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Tree>
    <p:extLst>
      <p:ext uri="{BB962C8B-B14F-4D97-AF65-F5344CB8AC3E}">
        <p14:creationId xmlns:p14="http://schemas.microsoft.com/office/powerpoint/2010/main" val="4689735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01670599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225763070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Tree>
    <p:extLst>
      <p:ext uri="{BB962C8B-B14F-4D97-AF65-F5344CB8AC3E}">
        <p14:creationId xmlns:p14="http://schemas.microsoft.com/office/powerpoint/2010/main" val="267653519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2" y="1600202"/>
            <a:ext cx="5384800" cy="4525963"/>
          </a:xfrm>
        </p:spPr>
        <p:txBody>
          <a:bodyPr/>
          <a:lstStyle>
            <a:lvl1pPr>
              <a:defRPr sz="3799"/>
            </a:lvl1pPr>
            <a:lvl2pPr>
              <a:defRPr sz="3199"/>
            </a:lvl2pPr>
            <a:lvl3pPr>
              <a:defRPr sz="2699"/>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1" y="1600202"/>
            <a:ext cx="5384800" cy="4525963"/>
          </a:xfrm>
        </p:spPr>
        <p:txBody>
          <a:bodyPr/>
          <a:lstStyle>
            <a:lvl1pPr>
              <a:defRPr sz="3799"/>
            </a:lvl1pPr>
            <a:lvl2pPr>
              <a:defRPr sz="3199"/>
            </a:lvl2pPr>
            <a:lvl3pPr>
              <a:defRPr sz="2699"/>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419296053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80032568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102785288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Tree>
    <p:extLst>
      <p:ext uri="{BB962C8B-B14F-4D97-AF65-F5344CB8AC3E}">
        <p14:creationId xmlns:p14="http://schemas.microsoft.com/office/powerpoint/2010/main" val="255791667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48875161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240377685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Tree>
    <p:extLst>
      <p:ext uri="{BB962C8B-B14F-4D97-AF65-F5344CB8AC3E}">
        <p14:creationId xmlns:p14="http://schemas.microsoft.com/office/powerpoint/2010/main" val="89844995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21173989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97671191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Tree>
    <p:extLst>
      <p:ext uri="{BB962C8B-B14F-4D97-AF65-F5344CB8AC3E}">
        <p14:creationId xmlns:p14="http://schemas.microsoft.com/office/powerpoint/2010/main" val="20475533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7E0C4-F492-421E-8128-72D109BE62A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副标题 2">
            <a:extLst>
              <a:ext uri="{FF2B5EF4-FFF2-40B4-BE49-F238E27FC236}">
                <a16:creationId xmlns:a16="http://schemas.microsoft.com/office/drawing/2014/main" id="{49178602-C837-4364-84A2-80148F516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日期占位符 3">
            <a:extLst>
              <a:ext uri="{FF2B5EF4-FFF2-40B4-BE49-F238E27FC236}">
                <a16:creationId xmlns:a16="http://schemas.microsoft.com/office/drawing/2014/main" id="{CDBEA192-1895-41FF-9CCE-85C31FE36645}"/>
              </a:ext>
            </a:extLst>
          </p:cNvPr>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5" name="页脚占位符 4">
            <a:extLst>
              <a:ext uri="{FF2B5EF4-FFF2-40B4-BE49-F238E27FC236}">
                <a16:creationId xmlns:a16="http://schemas.microsoft.com/office/drawing/2014/main" id="{4EB8302B-03DC-463E-A2D2-63697C2708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60A3AE-25BD-497A-9C10-85D09087B94D}"/>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2096054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535114"/>
            <a:ext cx="5386917" cy="639763"/>
          </a:xfrm>
        </p:spPr>
        <p:txBody>
          <a:bodyPr anchor="b"/>
          <a:lstStyle>
            <a:lvl1pPr marL="0" indent="0">
              <a:buNone/>
              <a:defRPr sz="3199" b="1"/>
            </a:lvl1pPr>
            <a:lvl2pPr marL="609463" indent="0">
              <a:buNone/>
              <a:defRPr sz="2699" b="1"/>
            </a:lvl2pPr>
            <a:lvl3pPr marL="1218926" indent="0">
              <a:buNone/>
              <a:defRPr sz="2400" b="1"/>
            </a:lvl3pPr>
            <a:lvl4pPr marL="1828388" indent="0">
              <a:buNone/>
              <a:defRPr sz="2200" b="1"/>
            </a:lvl4pPr>
            <a:lvl5pPr marL="2437851" indent="0">
              <a:buNone/>
              <a:defRPr sz="2200" b="1"/>
            </a:lvl5pPr>
            <a:lvl6pPr marL="3047314" indent="0">
              <a:buNone/>
              <a:defRPr sz="2200" b="1"/>
            </a:lvl6pPr>
            <a:lvl7pPr marL="3656777" indent="0">
              <a:buNone/>
              <a:defRPr sz="2200" b="1"/>
            </a:lvl7pPr>
            <a:lvl8pPr marL="4266240" indent="0">
              <a:buNone/>
              <a:defRPr sz="2200" b="1"/>
            </a:lvl8pPr>
            <a:lvl9pPr marL="4875703" indent="0">
              <a:buNone/>
              <a:defRPr sz="2200" b="1"/>
            </a:lvl9pPr>
          </a:lstStyle>
          <a:p>
            <a:pPr lvl="0"/>
            <a:r>
              <a:rPr lang="en-US"/>
              <a:t>Edit Master text styles</a:t>
            </a:r>
          </a:p>
        </p:txBody>
      </p:sp>
      <p:sp>
        <p:nvSpPr>
          <p:cNvPr id="4" name="Content Placeholder 3"/>
          <p:cNvSpPr>
            <a:spLocks noGrp="1"/>
          </p:cNvSpPr>
          <p:nvPr>
            <p:ph sz="half" idx="2"/>
          </p:nvPr>
        </p:nvSpPr>
        <p:spPr>
          <a:xfrm>
            <a:off x="609601" y="2174877"/>
            <a:ext cx="5386917" cy="3951288"/>
          </a:xfrm>
        </p:spPr>
        <p:txBody>
          <a:bodyPr/>
          <a:lstStyle>
            <a:lvl1pPr>
              <a:defRPr sz="3199"/>
            </a:lvl1pPr>
            <a:lvl2pPr>
              <a:defRPr sz="2699"/>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4"/>
            <a:ext cx="5389033" cy="639763"/>
          </a:xfrm>
        </p:spPr>
        <p:txBody>
          <a:bodyPr anchor="b"/>
          <a:lstStyle>
            <a:lvl1pPr marL="0" indent="0">
              <a:buNone/>
              <a:defRPr sz="3199" b="1"/>
            </a:lvl1pPr>
            <a:lvl2pPr marL="609463" indent="0">
              <a:buNone/>
              <a:defRPr sz="2699" b="1"/>
            </a:lvl2pPr>
            <a:lvl3pPr marL="1218926" indent="0">
              <a:buNone/>
              <a:defRPr sz="2400" b="1"/>
            </a:lvl3pPr>
            <a:lvl4pPr marL="1828388" indent="0">
              <a:buNone/>
              <a:defRPr sz="2200" b="1"/>
            </a:lvl4pPr>
            <a:lvl5pPr marL="2437851" indent="0">
              <a:buNone/>
              <a:defRPr sz="2200" b="1"/>
            </a:lvl5pPr>
            <a:lvl6pPr marL="3047314" indent="0">
              <a:buNone/>
              <a:defRPr sz="2200" b="1"/>
            </a:lvl6pPr>
            <a:lvl7pPr marL="3656777" indent="0">
              <a:buNone/>
              <a:defRPr sz="2200" b="1"/>
            </a:lvl7pPr>
            <a:lvl8pPr marL="4266240" indent="0">
              <a:buNone/>
              <a:defRPr sz="2200" b="1"/>
            </a:lvl8pPr>
            <a:lvl9pPr marL="4875703" indent="0">
              <a:buNone/>
              <a:defRPr sz="2200" b="1"/>
            </a:lvl9pPr>
          </a:lstStyle>
          <a:p>
            <a:pPr lvl="0"/>
            <a:r>
              <a:rPr lang="en-US"/>
              <a:t>Edit Master text styles</a:t>
            </a:r>
          </a:p>
        </p:txBody>
      </p:sp>
      <p:sp>
        <p:nvSpPr>
          <p:cNvPr id="6" name="Content Placeholder 5"/>
          <p:cNvSpPr>
            <a:spLocks noGrp="1"/>
          </p:cNvSpPr>
          <p:nvPr>
            <p:ph sz="quarter" idx="4"/>
          </p:nvPr>
        </p:nvSpPr>
        <p:spPr>
          <a:xfrm>
            <a:off x="6193373" y="2174877"/>
            <a:ext cx="5389033" cy="3951288"/>
          </a:xfrm>
        </p:spPr>
        <p:txBody>
          <a:bodyPr/>
          <a:lstStyle>
            <a:lvl1pPr>
              <a:defRPr sz="3199"/>
            </a:lvl1pPr>
            <a:lvl2pPr>
              <a:defRPr sz="2699"/>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85989579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494F8-29F9-4170-8B76-C123D52CF0F3}"/>
              </a:ext>
            </a:extLst>
          </p:cNvPr>
          <p:cNvSpPr>
            <a:spLocks noGrp="1"/>
          </p:cNvSpPr>
          <p:nvPr>
            <p:ph type="title"/>
          </p:nvPr>
        </p:nvSpPr>
        <p:spPr/>
        <p:txBody>
          <a:bodyPr/>
          <a:lstStyle/>
          <a:p>
            <a:r>
              <a:rPr lang="en-US" altLang="zh-CN"/>
              <a:t>Click to edit Master title style</a:t>
            </a:r>
            <a:endParaRPr lang="zh-CN" altLang="en-US"/>
          </a:p>
        </p:txBody>
      </p:sp>
      <p:sp>
        <p:nvSpPr>
          <p:cNvPr id="3" name="内容占位符 2">
            <a:extLst>
              <a:ext uri="{FF2B5EF4-FFF2-40B4-BE49-F238E27FC236}">
                <a16:creationId xmlns:a16="http://schemas.microsoft.com/office/drawing/2014/main" id="{3AA1A024-FA5E-464F-9C5A-E31F4A286FE7}"/>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380C0FE1-E384-461A-91E1-AB205A45142B}"/>
              </a:ext>
            </a:extLst>
          </p:cNvPr>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5" name="页脚占位符 4">
            <a:extLst>
              <a:ext uri="{FF2B5EF4-FFF2-40B4-BE49-F238E27FC236}">
                <a16:creationId xmlns:a16="http://schemas.microsoft.com/office/drawing/2014/main" id="{5847B497-BAD3-4B86-ABD0-EE8BD51E64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6CAB8C-687E-48CD-AFB9-67B35B9BAEEB}"/>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156091918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41145-3B23-4954-BD65-8A2194B1382A}"/>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文本占位符 2">
            <a:extLst>
              <a:ext uri="{FF2B5EF4-FFF2-40B4-BE49-F238E27FC236}">
                <a16:creationId xmlns:a16="http://schemas.microsoft.com/office/drawing/2014/main" id="{E8F36C40-D129-46B6-9D47-4D3FE3F719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日期占位符 3">
            <a:extLst>
              <a:ext uri="{FF2B5EF4-FFF2-40B4-BE49-F238E27FC236}">
                <a16:creationId xmlns:a16="http://schemas.microsoft.com/office/drawing/2014/main" id="{257106B5-DFBA-4F3A-BCE7-B8E691024FB3}"/>
              </a:ext>
            </a:extLst>
          </p:cNvPr>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5" name="页脚占位符 4">
            <a:extLst>
              <a:ext uri="{FF2B5EF4-FFF2-40B4-BE49-F238E27FC236}">
                <a16:creationId xmlns:a16="http://schemas.microsoft.com/office/drawing/2014/main" id="{91DA55BA-6848-416E-8D52-64CCBFD7E6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4935EA-BFBF-4673-A415-B54B57CD54C5}"/>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55727029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D74CA-C3F7-47D8-92CD-8E823DB1EBA9}"/>
              </a:ext>
            </a:extLst>
          </p:cNvPr>
          <p:cNvSpPr>
            <a:spLocks noGrp="1"/>
          </p:cNvSpPr>
          <p:nvPr>
            <p:ph type="title"/>
          </p:nvPr>
        </p:nvSpPr>
        <p:spPr/>
        <p:txBody>
          <a:bodyPr/>
          <a:lstStyle/>
          <a:p>
            <a:r>
              <a:rPr lang="en-US" altLang="zh-CN"/>
              <a:t>Click to edit Master title style</a:t>
            </a:r>
            <a:endParaRPr lang="zh-CN" altLang="en-US"/>
          </a:p>
        </p:txBody>
      </p:sp>
      <p:sp>
        <p:nvSpPr>
          <p:cNvPr id="3" name="内容占位符 2">
            <a:extLst>
              <a:ext uri="{FF2B5EF4-FFF2-40B4-BE49-F238E27FC236}">
                <a16:creationId xmlns:a16="http://schemas.microsoft.com/office/drawing/2014/main" id="{57E02EC6-8B46-4E74-BF91-32EF99131963}"/>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a:extLst>
              <a:ext uri="{FF2B5EF4-FFF2-40B4-BE49-F238E27FC236}">
                <a16:creationId xmlns:a16="http://schemas.microsoft.com/office/drawing/2014/main" id="{D7BDC187-E799-4B95-9124-70924DF06281}"/>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日期占位符 4">
            <a:extLst>
              <a:ext uri="{FF2B5EF4-FFF2-40B4-BE49-F238E27FC236}">
                <a16:creationId xmlns:a16="http://schemas.microsoft.com/office/drawing/2014/main" id="{DE49D273-E906-4DEA-A019-A53100CD7B4B}"/>
              </a:ext>
            </a:extLst>
          </p:cNvPr>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6" name="页脚占位符 5">
            <a:extLst>
              <a:ext uri="{FF2B5EF4-FFF2-40B4-BE49-F238E27FC236}">
                <a16:creationId xmlns:a16="http://schemas.microsoft.com/office/drawing/2014/main" id="{9BF10788-78DF-4170-A5FD-893399D7E2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6E0917-008F-4257-8239-A9B3B18DB064}"/>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160055503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E4E1A-7E6D-46D7-843D-5571B7CDE61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文本占位符 2">
            <a:extLst>
              <a:ext uri="{FF2B5EF4-FFF2-40B4-BE49-F238E27FC236}">
                <a16:creationId xmlns:a16="http://schemas.microsoft.com/office/drawing/2014/main" id="{ECAA8B7F-02F6-404C-A95C-55AA1B083E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内容占位符 3">
            <a:extLst>
              <a:ext uri="{FF2B5EF4-FFF2-40B4-BE49-F238E27FC236}">
                <a16:creationId xmlns:a16="http://schemas.microsoft.com/office/drawing/2014/main" id="{539C6DED-982E-4E3E-AB31-9FD238BFA9AC}"/>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a:extLst>
              <a:ext uri="{FF2B5EF4-FFF2-40B4-BE49-F238E27FC236}">
                <a16:creationId xmlns:a16="http://schemas.microsoft.com/office/drawing/2014/main" id="{F9D4DF22-6A4A-4BBC-9C87-DB354BC3D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内容占位符 5">
            <a:extLst>
              <a:ext uri="{FF2B5EF4-FFF2-40B4-BE49-F238E27FC236}">
                <a16:creationId xmlns:a16="http://schemas.microsoft.com/office/drawing/2014/main" id="{F4712A88-C084-40CE-9874-A06F5878E6CD}"/>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日期占位符 6">
            <a:extLst>
              <a:ext uri="{FF2B5EF4-FFF2-40B4-BE49-F238E27FC236}">
                <a16:creationId xmlns:a16="http://schemas.microsoft.com/office/drawing/2014/main" id="{866E3F57-49FD-4855-AFE9-0E759C30D39B}"/>
              </a:ext>
            </a:extLst>
          </p:cNvPr>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8" name="页脚占位符 7">
            <a:extLst>
              <a:ext uri="{FF2B5EF4-FFF2-40B4-BE49-F238E27FC236}">
                <a16:creationId xmlns:a16="http://schemas.microsoft.com/office/drawing/2014/main" id="{FD7C5EC3-7E75-44FB-BEB7-868CADCF792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2090F0F-C123-4E13-8855-6B174E68A3EE}"/>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34606492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9B801-4B14-4D59-8659-88C55669C8D7}"/>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a16="http://schemas.microsoft.com/office/drawing/2014/main" id="{FB49A1FF-900D-427A-BEC2-03798B98F929}"/>
              </a:ext>
            </a:extLst>
          </p:cNvPr>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4" name="页脚占位符 3">
            <a:extLst>
              <a:ext uri="{FF2B5EF4-FFF2-40B4-BE49-F238E27FC236}">
                <a16:creationId xmlns:a16="http://schemas.microsoft.com/office/drawing/2014/main" id="{48AF7604-FDCC-448B-9DDB-59004B4EA30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ED35F3-BFF5-41F1-82FE-9C6C5BF6585C}"/>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219384314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AB5684-4B06-4337-BD2E-1AC47F018D37}"/>
              </a:ext>
            </a:extLst>
          </p:cNvPr>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3" name="页脚占位符 2">
            <a:extLst>
              <a:ext uri="{FF2B5EF4-FFF2-40B4-BE49-F238E27FC236}">
                <a16:creationId xmlns:a16="http://schemas.microsoft.com/office/drawing/2014/main" id="{9D4C3583-8C5E-45C0-B175-97F9FACBAC5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E3EC5D-A0F4-4C87-AA93-FC8EEF87FE76}"/>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2338960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7E24B-C008-47CA-BEE0-232E4F2D4DD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内容占位符 2">
            <a:extLst>
              <a:ext uri="{FF2B5EF4-FFF2-40B4-BE49-F238E27FC236}">
                <a16:creationId xmlns:a16="http://schemas.microsoft.com/office/drawing/2014/main" id="{8FE5E68B-F486-4772-8CD8-54054E66B8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a:extLst>
              <a:ext uri="{FF2B5EF4-FFF2-40B4-BE49-F238E27FC236}">
                <a16:creationId xmlns:a16="http://schemas.microsoft.com/office/drawing/2014/main" id="{524442DB-03CC-4D77-BEB3-E31C6B3BF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日期占位符 4">
            <a:extLst>
              <a:ext uri="{FF2B5EF4-FFF2-40B4-BE49-F238E27FC236}">
                <a16:creationId xmlns:a16="http://schemas.microsoft.com/office/drawing/2014/main" id="{CB12599E-14B6-48E0-A631-1114757745F6}"/>
              </a:ext>
            </a:extLst>
          </p:cNvPr>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6" name="页脚占位符 5">
            <a:extLst>
              <a:ext uri="{FF2B5EF4-FFF2-40B4-BE49-F238E27FC236}">
                <a16:creationId xmlns:a16="http://schemas.microsoft.com/office/drawing/2014/main" id="{AF475476-80C7-4E2A-991B-4B408E3F9B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20C6E9-4660-403A-ADFF-BCFA7BCE7C08}"/>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02714212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3D8BF-C571-4C8E-ADC9-DC9D1A6B134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图片占位符 2">
            <a:extLst>
              <a:ext uri="{FF2B5EF4-FFF2-40B4-BE49-F238E27FC236}">
                <a16:creationId xmlns:a16="http://schemas.microsoft.com/office/drawing/2014/main" id="{2CE42074-F198-4E61-AE13-4D095696AF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a:p>
        </p:txBody>
      </p:sp>
      <p:sp>
        <p:nvSpPr>
          <p:cNvPr id="4" name="文本占位符 3">
            <a:extLst>
              <a:ext uri="{FF2B5EF4-FFF2-40B4-BE49-F238E27FC236}">
                <a16:creationId xmlns:a16="http://schemas.microsoft.com/office/drawing/2014/main" id="{0C8C0D6C-1FB1-43DF-A751-549481F87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日期占位符 4">
            <a:extLst>
              <a:ext uri="{FF2B5EF4-FFF2-40B4-BE49-F238E27FC236}">
                <a16:creationId xmlns:a16="http://schemas.microsoft.com/office/drawing/2014/main" id="{5C4D3809-3592-42B7-975A-DFACC3BCE209}"/>
              </a:ext>
            </a:extLst>
          </p:cNvPr>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6" name="页脚占位符 5">
            <a:extLst>
              <a:ext uri="{FF2B5EF4-FFF2-40B4-BE49-F238E27FC236}">
                <a16:creationId xmlns:a16="http://schemas.microsoft.com/office/drawing/2014/main" id="{BEE3E713-9367-4820-8C22-D4606302C7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DADD0B-72F2-44DC-8C8E-18205F7B8545}"/>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46442270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9945E-2541-4541-BF9D-7D43D54DC1CC}"/>
              </a:ext>
            </a:extLst>
          </p:cNvPr>
          <p:cNvSpPr>
            <a:spLocks noGrp="1"/>
          </p:cNvSpPr>
          <p:nvPr>
            <p:ph type="title"/>
          </p:nvPr>
        </p:nvSpPr>
        <p:spPr/>
        <p:txBody>
          <a:bodyPr/>
          <a:lstStyle/>
          <a:p>
            <a:r>
              <a:rPr lang="en-US" altLang="zh-CN"/>
              <a:t>Click to edit Master title style</a:t>
            </a:r>
            <a:endParaRPr lang="zh-CN" altLang="en-US"/>
          </a:p>
        </p:txBody>
      </p:sp>
      <p:sp>
        <p:nvSpPr>
          <p:cNvPr id="3" name="竖排文字占位符 2">
            <a:extLst>
              <a:ext uri="{FF2B5EF4-FFF2-40B4-BE49-F238E27FC236}">
                <a16:creationId xmlns:a16="http://schemas.microsoft.com/office/drawing/2014/main" id="{00022CDB-6BE0-4687-BE65-698EE85B85F3}"/>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9CDF58A8-FDA8-4138-A781-42117EF9FF7F}"/>
              </a:ext>
            </a:extLst>
          </p:cNvPr>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5" name="页脚占位符 4">
            <a:extLst>
              <a:ext uri="{FF2B5EF4-FFF2-40B4-BE49-F238E27FC236}">
                <a16:creationId xmlns:a16="http://schemas.microsoft.com/office/drawing/2014/main" id="{9388265A-764E-422C-9A22-5398695EAA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0201E0-98BF-4893-A86D-4033012EB535}"/>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422573322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A3B101-5914-423E-B6FD-AA76C010CACA}"/>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竖排文字占位符 2">
            <a:extLst>
              <a:ext uri="{FF2B5EF4-FFF2-40B4-BE49-F238E27FC236}">
                <a16:creationId xmlns:a16="http://schemas.microsoft.com/office/drawing/2014/main" id="{1577F33D-0045-4F52-8F5C-611C9DFB3867}"/>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D6CF5205-9DA4-4B7F-A57B-67B5790A9274}"/>
              </a:ext>
            </a:extLst>
          </p:cNvPr>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5" name="页脚占位符 4">
            <a:extLst>
              <a:ext uri="{FF2B5EF4-FFF2-40B4-BE49-F238E27FC236}">
                <a16:creationId xmlns:a16="http://schemas.microsoft.com/office/drawing/2014/main" id="{C3DEDD46-B07C-4A3B-A693-07E47E5182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A3E96C-C2B7-4232-A107-AC977986AD35}"/>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50125340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257432134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p:nvSpPr>
        <p:spPr>
          <a:xfrm>
            <a:off x="1139634" y="1031258"/>
            <a:ext cx="9912734" cy="4289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panose="020B0503020204020204" pitchFamily="34" charset="-122"/>
              <a:cs typeface="+mn-cs"/>
            </a:endParaRPr>
          </a:p>
        </p:txBody>
      </p:sp>
      <p:sp>
        <p:nvSpPr>
          <p:cNvPr id="6" name="圆角矩形 5"/>
          <p:cNvSpPr/>
          <p:nvPr/>
        </p:nvSpPr>
        <p:spPr>
          <a:xfrm>
            <a:off x="5900057" y="6451899"/>
            <a:ext cx="391889" cy="2201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9" name="灯片编号占位符 8"/>
          <p:cNvSpPr>
            <a:spLocks noGrp="1"/>
          </p:cNvSpPr>
          <p:nvPr>
            <p:ph type="sldNum" sz="quarter" idx="12"/>
          </p:nvPr>
        </p:nvSpPr>
        <p:spPr>
          <a:xfrm>
            <a:off x="4673601" y="6396227"/>
            <a:ext cx="2844800" cy="365125"/>
          </a:xfrm>
        </p:spPr>
        <p:txBody>
          <a:bodyPr/>
          <a:lstStyle>
            <a:lvl1pPr algn="ctr">
              <a:defRPr>
                <a:latin typeface="ITC Avant Garde Std Bk" panose="020B0502020202020204" pitchFamily="34" charset="0"/>
              </a:defRPr>
            </a:lvl1p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235824907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3835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699" b="1"/>
            </a:lvl1pPr>
          </a:lstStyle>
          <a:p>
            <a:r>
              <a:rPr lang="en-US"/>
              <a:t>Click to edit Master title style</a:t>
            </a:r>
          </a:p>
        </p:txBody>
      </p:sp>
      <p:sp>
        <p:nvSpPr>
          <p:cNvPr id="3" name="Content Placeholder 2"/>
          <p:cNvSpPr>
            <a:spLocks noGrp="1"/>
          </p:cNvSpPr>
          <p:nvPr>
            <p:ph idx="1"/>
          </p:nvPr>
        </p:nvSpPr>
        <p:spPr>
          <a:xfrm>
            <a:off x="4766734" y="273054"/>
            <a:ext cx="6815667" cy="5853113"/>
          </a:xfrm>
        </p:spPr>
        <p:txBody>
          <a:bodyPr/>
          <a:lstStyle>
            <a:lvl1pPr>
              <a:defRPr sz="4299"/>
            </a:lvl1pPr>
            <a:lvl2pPr>
              <a:defRPr sz="3799"/>
            </a:lvl2pPr>
            <a:lvl3pPr>
              <a:defRPr sz="3199"/>
            </a:lvl3pPr>
            <a:lvl4pPr>
              <a:defRPr sz="2699"/>
            </a:lvl4pPr>
            <a:lvl5pPr>
              <a:defRPr sz="2699"/>
            </a:lvl5pPr>
            <a:lvl6pPr>
              <a:defRPr sz="2699"/>
            </a:lvl6pPr>
            <a:lvl7pPr>
              <a:defRPr sz="2699"/>
            </a:lvl7pPr>
            <a:lvl8pPr>
              <a:defRPr sz="2699"/>
            </a:lvl8pPr>
            <a:lvl9pPr>
              <a:defRPr sz="26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5"/>
            <a:ext cx="4011084" cy="4691063"/>
          </a:xfrm>
        </p:spPr>
        <p:txBody>
          <a:bodyPr/>
          <a:lstStyle>
            <a:lvl1pPr marL="0" indent="0">
              <a:buNone/>
              <a:defRPr sz="1900"/>
            </a:lvl1pPr>
            <a:lvl2pPr marL="609463" indent="0">
              <a:buNone/>
              <a:defRPr sz="1600"/>
            </a:lvl2pPr>
            <a:lvl3pPr marL="1218926" indent="0">
              <a:buNone/>
              <a:defRPr sz="1400"/>
            </a:lvl3pPr>
            <a:lvl4pPr marL="1828388" indent="0">
              <a:buNone/>
              <a:defRPr sz="1200"/>
            </a:lvl4pPr>
            <a:lvl5pPr marL="2437851" indent="0">
              <a:buNone/>
              <a:defRPr sz="1200"/>
            </a:lvl5pPr>
            <a:lvl6pPr marL="3047314" indent="0">
              <a:buNone/>
              <a:defRPr sz="1200"/>
            </a:lvl6pPr>
            <a:lvl7pPr marL="3656777" indent="0">
              <a:buNone/>
              <a:defRPr sz="1200"/>
            </a:lvl7pPr>
            <a:lvl8pPr marL="4266240" indent="0">
              <a:buNone/>
              <a:defRPr sz="1200"/>
            </a:lvl8pPr>
            <a:lvl9pPr marL="4875703"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79A3438C-BD73-49C8-8435-34867E922C73}" type="datetimeFigureOut">
              <a:rPr lang="zh-CN" altLang="en-US" smtClean="0"/>
              <a:t>2021/11/20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26521464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1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74640"/>
            <a:ext cx="10972800" cy="1143000"/>
          </a:xfrm>
          <a:prstGeom prst="rect">
            <a:avLst/>
          </a:prstGeom>
        </p:spPr>
        <p:txBody>
          <a:bodyPr vert="horz" lIns="91436" tIns="45718" rIns="91436" bIns="45718"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1600202"/>
            <a:ext cx="10972800" cy="4525963"/>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1" y="6356353"/>
            <a:ext cx="2844800" cy="365125"/>
          </a:xfrm>
          <a:prstGeom prst="rect">
            <a:avLst/>
          </a:prstGeom>
        </p:spPr>
        <p:txBody>
          <a:bodyPr vert="horz" lIns="91436" tIns="45718" rIns="91436" bIns="45718" rtlCol="0" anchor="ctr"/>
          <a:lstStyle>
            <a:lvl1pPr algn="l">
              <a:defRPr sz="1600">
                <a:solidFill>
                  <a:schemeClr val="tx1">
                    <a:tint val="75000"/>
                  </a:schemeClr>
                </a:solidFill>
                <a:ea typeface="微软雅黑" panose="020B0503020204020204" pitchFamily="34" charset="-122"/>
              </a:defRPr>
            </a:lvl1pPr>
          </a:lstStyle>
          <a:p>
            <a:fld id="{79A3438C-BD73-49C8-8435-34867E922C73}" type="datetimeFigureOut">
              <a:rPr lang="zh-CN" altLang="en-US" smtClean="0"/>
              <a:t>2021/11/20</a:t>
            </a:fld>
            <a:endParaRPr lang="zh-CN" altLang="en-US"/>
          </a:p>
        </p:txBody>
      </p:sp>
      <p:sp>
        <p:nvSpPr>
          <p:cNvPr id="5" name="Footer Placeholder 4"/>
          <p:cNvSpPr>
            <a:spLocks noGrp="1"/>
          </p:cNvSpPr>
          <p:nvPr>
            <p:ph type="ftr" sz="quarter" idx="3"/>
          </p:nvPr>
        </p:nvSpPr>
        <p:spPr>
          <a:xfrm>
            <a:off x="4165602"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505556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xStyles>
    <p:titleStyle>
      <a:lvl1pPr algn="ctr" defTabSz="1218926" rtl="0" eaLnBrk="1" latinLnBrk="0" hangingPunct="1">
        <a:spcBef>
          <a:spcPct val="0"/>
        </a:spcBef>
        <a:buNone/>
        <a:defRPr sz="5899" kern="1200">
          <a:solidFill>
            <a:schemeClr val="tx1"/>
          </a:solidFill>
          <a:latin typeface="+mj-lt"/>
          <a:ea typeface="+mj-ea"/>
          <a:cs typeface="+mj-cs"/>
        </a:defRPr>
      </a:lvl1pPr>
    </p:titleStyle>
    <p:bodyStyle>
      <a:lvl1pPr marL="457098" indent="-457098" algn="l" defTabSz="1218926"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377" indent="-380914" algn="l" defTabSz="1218926" rtl="0" eaLnBrk="1" latinLnBrk="0" hangingPunct="1">
        <a:spcBef>
          <a:spcPct val="20000"/>
        </a:spcBef>
        <a:buFont typeface="Arial" pitchFamily="34" charset="0"/>
        <a:buChar char="–"/>
        <a:defRPr sz="3799" kern="1200">
          <a:solidFill>
            <a:schemeClr val="tx1"/>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2350870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F2040D-F201-4254-A941-8242E29FD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9D76C9E-0F4F-4A58-8360-B3CE60B02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55A61A-2EB2-4CA1-8699-774003692E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A3438C-BD73-49C8-8435-34867E922C73}" type="datetimeFigureOut">
              <a:rPr lang="zh-CN" altLang="en-US" smtClean="0"/>
              <a:t>2021/11/20</a:t>
            </a:fld>
            <a:endParaRPr lang="zh-CN" altLang="en-US"/>
          </a:p>
        </p:txBody>
      </p:sp>
      <p:sp>
        <p:nvSpPr>
          <p:cNvPr id="5" name="页脚占位符 4">
            <a:extLst>
              <a:ext uri="{FF2B5EF4-FFF2-40B4-BE49-F238E27FC236}">
                <a16:creationId xmlns:a16="http://schemas.microsoft.com/office/drawing/2014/main" id="{560F8DCE-A842-48C7-B469-9903A38715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C0F5A27-E752-4C75-A1FE-527EF57260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15624320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2" y="365126"/>
            <a:ext cx="10515600" cy="1325563"/>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2" y="1825625"/>
            <a:ext cx="10515600" cy="4351338"/>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2" y="6356351"/>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2021/11/20</a:t>
            </a:fld>
            <a:endParaRPr lang="zh-CN" altLang="en-US"/>
          </a:p>
        </p:txBody>
      </p:sp>
      <p:sp>
        <p:nvSpPr>
          <p:cNvPr id="5" name="页脚占位符 4"/>
          <p:cNvSpPr>
            <a:spLocks noGrp="1"/>
          </p:cNvSpPr>
          <p:nvPr>
            <p:ph type="ftr" sz="quarter" idx="3"/>
          </p:nvPr>
        </p:nvSpPr>
        <p:spPr>
          <a:xfrm>
            <a:off x="4038601" y="6356351"/>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1" y="6356351"/>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260939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296828951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30880976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12596285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266948201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27874826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85458503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20/11/2021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00593015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0.xml"/><Relationship Id="rId7" Type="http://schemas.openxmlformats.org/officeDocument/2006/relationships/image" Target="../media/image13.wmf"/><Relationship Id="rId2" Type="http://schemas.openxmlformats.org/officeDocument/2006/relationships/slideLayout" Target="../slideLayouts/slideLayout50.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5.wmf"/><Relationship Id="rId5" Type="http://schemas.openxmlformats.org/officeDocument/2006/relationships/image" Target="../media/image1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4.wm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0.wmf"/><Relationship Id="rId2" Type="http://schemas.openxmlformats.org/officeDocument/2006/relationships/slideLayout" Target="../slideLayouts/slideLayout50.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19.w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emf"/><Relationship Id="rId2" Type="http://schemas.openxmlformats.org/officeDocument/2006/relationships/slideLayout" Target="../slideLayouts/slideLayout50.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21.w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4.emf"/><Relationship Id="rId2" Type="http://schemas.openxmlformats.org/officeDocument/2006/relationships/slideLayout" Target="../slideLayouts/slideLayout50.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23.emf"/><Relationship Id="rId4"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1.wmf"/><Relationship Id="rId2" Type="http://schemas.openxmlformats.org/officeDocument/2006/relationships/slideLayout" Target="../slideLayouts/slideLayout50.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30.w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0.xml"/><Relationship Id="rId1" Type="http://schemas.openxmlformats.org/officeDocument/2006/relationships/vmlDrawing" Target="../drawings/vmlDrawing6.vml"/><Relationship Id="rId5" Type="http://schemas.openxmlformats.org/officeDocument/2006/relationships/image" Target="../media/image31.wmf"/><Relationship Id="rId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4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0.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0.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592798"/>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8" name="椭圆 197">
            <a:extLst>
              <a:ext uri="{FF2B5EF4-FFF2-40B4-BE49-F238E27FC236}">
                <a16:creationId xmlns:a16="http://schemas.microsoft.com/office/drawing/2014/main" id="{5CC628F4-0F2B-46D2-9C98-4B1C2300FC0C}"/>
              </a:ext>
            </a:extLst>
          </p:cNvPr>
          <p:cNvSpPr/>
          <p:nvPr/>
        </p:nvSpPr>
        <p:spPr>
          <a:xfrm>
            <a:off x="5902394" y="4696073"/>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0" name="矩形 259">
            <a:extLst>
              <a:ext uri="{FF2B5EF4-FFF2-40B4-BE49-F238E27FC236}">
                <a16:creationId xmlns:a16="http://schemas.microsoft.com/office/drawing/2014/main" id="{244A3B84-BD5A-42E6-AC13-B675C458FFA5}"/>
              </a:ext>
            </a:extLst>
          </p:cNvPr>
          <p:cNvSpPr>
            <a:spLocks noChangeArrowheads="1"/>
          </p:cNvSpPr>
          <p:nvPr/>
        </p:nvSpPr>
        <p:spPr bwMode="auto">
          <a:xfrm>
            <a:off x="1133496" y="3153361"/>
            <a:ext cx="4625711"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en-US" sz="4000" b="1" dirty="0">
                <a:latin typeface="Times New Roman" panose="02020603050405020304" pitchFamily="18" charset="0"/>
                <a:cs typeface="Times New Roman" panose="02020603050405020304" pitchFamily="18" charset="0"/>
              </a:rPr>
              <a:t>SEGMENTATION</a:t>
            </a:r>
            <a:endParaRPr lang="en-US" altLang="zh-CN" sz="4000" dirty="0">
              <a:solidFill>
                <a:schemeClr val="tx1">
                  <a:lumMod val="75000"/>
                  <a:lumOff val="25000"/>
                </a:schemeClr>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131" name="矩形 259">
            <a:extLst>
              <a:ext uri="{FF2B5EF4-FFF2-40B4-BE49-F238E27FC236}">
                <a16:creationId xmlns:a16="http://schemas.microsoft.com/office/drawing/2014/main" id="{F05094A2-FA24-4D54-8169-F8EE3BC9E58C}"/>
              </a:ext>
            </a:extLst>
          </p:cNvPr>
          <p:cNvSpPr>
            <a:spLocks noChangeArrowheads="1"/>
          </p:cNvSpPr>
          <p:nvPr/>
        </p:nvSpPr>
        <p:spPr bwMode="auto">
          <a:xfrm>
            <a:off x="1144976" y="2372917"/>
            <a:ext cx="5773042"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en-US" sz="4000" b="1" dirty="0">
                <a:latin typeface="Times New Roman" panose="02020603050405020304" pitchFamily="18" charset="0"/>
                <a:cs typeface="Times New Roman" panose="02020603050405020304" pitchFamily="18" charset="0"/>
              </a:rPr>
              <a:t>OBJECT</a:t>
            </a:r>
          </a:p>
        </p:txBody>
      </p:sp>
      <p:sp>
        <p:nvSpPr>
          <p:cNvPr id="16" name="矩形 15">
            <a:extLst>
              <a:ext uri="{FF2B5EF4-FFF2-40B4-BE49-F238E27FC236}">
                <a16:creationId xmlns:a16="http://schemas.microsoft.com/office/drawing/2014/main" id="{CA553D7E-38B1-4724-BCA4-73A14CB90337}"/>
              </a:ext>
            </a:extLst>
          </p:cNvPr>
          <p:cNvSpPr/>
          <p:nvPr/>
        </p:nvSpPr>
        <p:spPr>
          <a:xfrm>
            <a:off x="1065499" y="786433"/>
            <a:ext cx="3261207" cy="584775"/>
          </a:xfrm>
          <a:prstGeom prst="rect">
            <a:avLst/>
          </a:prstGeom>
        </p:spPr>
        <p:txBody>
          <a:bodyPr wrap="square">
            <a:spAutoFit/>
          </a:bodyPr>
          <a:lstStyle/>
          <a:p>
            <a:pPr algn="dist">
              <a:buNone/>
            </a:pPr>
            <a:endParaRPr lang="en-US" altLang="zh-CN" sz="3200" dirty="0">
              <a:solidFill>
                <a:schemeClr val="tx1">
                  <a:lumMod val="75000"/>
                  <a:lumOff val="25000"/>
                </a:schemeClr>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pic>
        <p:nvPicPr>
          <p:cNvPr id="3" name="Picture 2"/>
          <p:cNvPicPr>
            <a:picLocks noChangeAspect="1"/>
          </p:cNvPicPr>
          <p:nvPr/>
        </p:nvPicPr>
        <p:blipFill>
          <a:blip r:embed="rId3"/>
          <a:stretch>
            <a:fillRect/>
          </a:stretch>
        </p:blipFill>
        <p:spPr>
          <a:xfrm>
            <a:off x="5524242" y="1709916"/>
            <a:ext cx="2938438" cy="3764480"/>
          </a:xfrm>
          <a:prstGeom prst="rect">
            <a:avLst/>
          </a:prstGeom>
        </p:spPr>
      </p:pic>
      <p:pic>
        <p:nvPicPr>
          <p:cNvPr id="4" name="Picture 3"/>
          <p:cNvPicPr>
            <a:picLocks noChangeAspect="1"/>
          </p:cNvPicPr>
          <p:nvPr/>
        </p:nvPicPr>
        <p:blipFill>
          <a:blip r:embed="rId4"/>
          <a:stretch>
            <a:fillRect/>
          </a:stretch>
        </p:blipFill>
        <p:spPr>
          <a:xfrm>
            <a:off x="8466231" y="1715741"/>
            <a:ext cx="2911895" cy="3752831"/>
          </a:xfrm>
          <a:prstGeom prst="rect">
            <a:avLst/>
          </a:prstGeom>
        </p:spPr>
      </p:pic>
      <p:sp>
        <p:nvSpPr>
          <p:cNvPr id="19" name="Subtitle 18"/>
          <p:cNvSpPr>
            <a:spLocks noGrp="1"/>
          </p:cNvSpPr>
          <p:nvPr>
            <p:ph type="subTitle" idx="1"/>
          </p:nvPr>
        </p:nvSpPr>
        <p:spPr>
          <a:xfrm>
            <a:off x="1065499" y="3919179"/>
            <a:ext cx="4234633" cy="1279354"/>
          </a:xfr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ormAutofit/>
          </a:bodyPr>
          <a:lstStyle/>
          <a:p>
            <a:pPr algn="l"/>
            <a:r>
              <a:rPr lang="en-US" sz="2000" dirty="0">
                <a:latin typeface="Times New Roman" panose="02020603050405020304" pitchFamily="18" charset="0"/>
                <a:cs typeface="Times New Roman" panose="02020603050405020304" pitchFamily="18" charset="0"/>
              </a:rPr>
              <a:t>SVTH: Phan Anh Lộc (19521766)</a:t>
            </a:r>
          </a:p>
          <a:p>
            <a:pPr algn="l"/>
            <a:r>
              <a:rPr lang="en-US" sz="2000" dirty="0">
                <a:latin typeface="Times New Roman" panose="02020603050405020304" pitchFamily="18" charset="0"/>
                <a:cs typeface="Times New Roman" panose="02020603050405020304" pitchFamily="18" charset="0"/>
              </a:rPr>
              <a:t>             Lê Đình Đức (19521372)</a:t>
            </a:r>
          </a:p>
          <a:p>
            <a:pPr algn="l"/>
            <a:r>
              <a:rPr lang="en-US" sz="2000" dirty="0">
                <a:latin typeface="Times New Roman" panose="02020603050405020304" pitchFamily="18" charset="0"/>
                <a:cs typeface="Times New Roman" panose="02020603050405020304" pitchFamily="18" charset="0"/>
              </a:rPr>
              <a:t>GVHD: TS.Mai Tiến Dũng</a:t>
            </a:r>
          </a:p>
        </p:txBody>
      </p:sp>
    </p:spTree>
    <p:extLst>
      <p:ext uri="{BB962C8B-B14F-4D97-AF65-F5344CB8AC3E}">
        <p14:creationId xmlns:p14="http://schemas.microsoft.com/office/powerpoint/2010/main" val="304582617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928259" y="161674"/>
            <a:ext cx="668144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	 K-Means Clustering Algorithm</a:t>
            </a: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矩形: 圆角 7">
            <a:extLst>
              <a:ext uri="{FF2B5EF4-FFF2-40B4-BE49-F238E27FC236}">
                <a16:creationId xmlns:a16="http://schemas.microsoft.com/office/drawing/2014/main" id="{B8C2F4CF-E674-4FA2-B0D5-2BC30A3309AB}"/>
              </a:ext>
            </a:extLst>
          </p:cNvPr>
          <p:cNvSpPr/>
          <p:nvPr/>
        </p:nvSpPr>
        <p:spPr>
          <a:xfrm>
            <a:off x="1662500" y="1513100"/>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字魂58号-创中黑" panose="00000500000000000000" pitchFamily="2" charset="-122"/>
                <a:ea typeface="字魂58号-创中黑" panose="00000500000000000000" pitchFamily="2" charset="-122"/>
              </a:rPr>
              <a:t>02</a:t>
            </a:r>
            <a:endParaRPr lang="zh-CN" altLang="en-US" sz="2400" dirty="0">
              <a:latin typeface="字魂58号-创中黑" panose="00000500000000000000" pitchFamily="2" charset="-122"/>
              <a:ea typeface="字魂58号-创中黑" panose="00000500000000000000" pitchFamily="2" charset="-122"/>
            </a:endParaRPr>
          </a:p>
        </p:txBody>
      </p:sp>
      <p:sp>
        <p:nvSpPr>
          <p:cNvPr id="11" name="文本框 10">
            <a:extLst>
              <a:ext uri="{FF2B5EF4-FFF2-40B4-BE49-F238E27FC236}">
                <a16:creationId xmlns:a16="http://schemas.microsoft.com/office/drawing/2014/main" id="{48FC5EB4-5CBE-42C5-B8A9-DB36F84B12FE}"/>
              </a:ext>
            </a:extLst>
          </p:cNvPr>
          <p:cNvSpPr txBox="1"/>
          <p:nvPr/>
        </p:nvSpPr>
        <p:spPr>
          <a:xfrm>
            <a:off x="2574770" y="1311215"/>
            <a:ext cx="8599508" cy="167738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vi-VN" sz="2100" dirty="0">
                <a:latin typeface="+mj-lt"/>
              </a:rPr>
              <a:t>Xét một hình ảnh X x Y và hình ảnh phải nhóm thành K </a:t>
            </a:r>
            <a:r>
              <a:rPr lang="vi-VN" sz="2100" i="1" dirty="0">
                <a:latin typeface="+mj-lt"/>
              </a:rPr>
              <a:t>cluster. </a:t>
            </a:r>
            <a:r>
              <a:rPr lang="vi-VN" sz="2100" dirty="0">
                <a:latin typeface="+mj-lt"/>
              </a:rPr>
              <a:t>Cho P(X,Y) là một input pixels và  </a:t>
            </a:r>
            <a:r>
              <a:rPr lang="en-US" sz="2100" dirty="0">
                <a:latin typeface="+mj-lt"/>
              </a:rPr>
              <a:t>   </a:t>
            </a:r>
            <a:r>
              <a:rPr lang="vi-VN" sz="2100" dirty="0">
                <a:latin typeface="+mj-lt"/>
              </a:rPr>
              <a:t>là trung tâm cụm. Thuật toán </a:t>
            </a:r>
            <a:r>
              <a:rPr lang="vi-VN" sz="2100" b="1" dirty="0">
                <a:latin typeface="+mj-lt"/>
              </a:rPr>
              <a:t>K-means clustering</a:t>
            </a:r>
            <a:r>
              <a:rPr lang="vi-VN" sz="2100" dirty="0">
                <a:latin typeface="+mj-lt"/>
              </a:rPr>
              <a:t> như sau:</a:t>
            </a:r>
          </a:p>
          <a:p>
            <a:br>
              <a:rPr lang="vi-VN" sz="2000" dirty="0"/>
            </a:br>
            <a:endParaRPr lang="zh-CN" altLang="en-US" sz="2000" dirty="0">
              <a:solidFill>
                <a:schemeClr val="bg1"/>
              </a:solidFill>
              <a:latin typeface="字魂58号-创中黑" panose="00000500000000000000" pitchFamily="2" charset="-122"/>
              <a:ea typeface="字魂58号-创中黑" panose="00000500000000000000" pitchFamily="2" charset="-122"/>
            </a:endParaRPr>
          </a:p>
        </p:txBody>
      </p:sp>
      <p:sp>
        <p:nvSpPr>
          <p:cNvPr id="17" name="AutoShape 6" descr="data:image/png;base64,iVBORw0KGgoAAAANSUhEUgAAAQMAAADCCAMAAAB6zFdcAAABI1BMVEX///+hoaHu7u64uLgAAAAAAP/8/Pzh4eGLi4v29vagoKDs7Oze3t7z8/Pn5+evr6/T09PFxcW/v799fX2pqanKysphYWGWlpaOjo6Dg4O6urp7e3tsbGzX19fQ0NAAgAAAeQBWVlZGmEZzc3Px+PHk8OTJ4Mnz8/9ISEgAcwCfxp9jY//n5/+Bgf/39//a2v8yMjIYGBiMvIy72LsqKv9QUFAsjCx0r3QUFBTW6NZ+tH6sz6wbjhtRnlFbW1uhof+pqf/Dw/9ISP//AAA4OP+4uP/S0v97e//i4v8+Pj4mJiaYmP+Njf9coVzR6NFLmks4kzgAGBj/Wl5YAACvbW2HqrgAXl4ASSRqAAD/3Nxucf+mUsLZACocHP//RkT/i4tZWf9e7obGAAAKsUlEQVR4nO2dCXvaOhaGj22QF7xgY2MMhkAS0ixdkzZNkzRNum9pO/vMnenM/P9fMTKFTADLyLIgwNX75GkBc2Trk3ykI8kCQCAQCAQCgUAgEAgEAoFAIBAIBAKBQCCYAx1lTWizaxDKa4LBroHEbrpcFMiI0EBoUNB0fpgtP7fNmmlglUql3Ne1ZhpUsQb1vEZrpgF8KpWCvDbrpgEK7Nw266YBC0IDoUGC0EBokCA0EBokCA2EBgkrroHd++QWTmTFNbjAMRIqmghTRlyT2ZQzu1gDvWgiLBnRXJXVlDedk1KBEdEhLBl57GsAqqsVPjkPCtcCNg16UAew7LD42ZcDFg0CzWM1XUpWvF3ggtBAaJAgNBAaJAgNhAYJQgOhQYLQQGiQIDRYUw1CQLNHFRxn9GotNag87smzvhOXSvHw5VpqEMxeh6GflEpPhuMv66hBpVSpzBzkwvVga/hyHTV4TLUSRVFGr9ZQgyjvQOf6aeB9ymuxdhpUSjObhEm4a7B99oI9SQ7QOYMxeGuwfd7t7rCnWZjczgD4a7Czt9F9zp5mUZq7pCONXYd0iEkDPW1+oX94hP/d7nb3jljS5EKlZBGOOKVSifSsBpMGRi/FdKO7tw+JFHd4K3zukI40sAYe4Ri9Buhmjrtp4h5W1WiNHX6Bb4KX1InNh1aDeEgulXZJk/SUGkQ1v2qO3jTDz/a06Y+97t3dBAMUojNIIK/hpdRAA7en/v+tk2KKjhbUKJqN9ObPZl2JQKmBC9CZdDf8+ki5VpKoJcLSdLIzmMEy9BO/PD14SP/txMOndQJazGsBaDOC9KnC4qXB+3K5/IX+63J6K5ftDDKhzUjU8Cadyo3pNvPZByQafM3x/YpjpnxI7BnMhlIDZPiKOvHZyHS/u1GsS/Ch/PZeoQTw9X0u8LAqbT1Q4qlRyqHpdneju8l+AQlFFQCIiywMoq0HKZ3tkelGt3td4Ap4oDwrYk1bDz5Ftcm4fGS6s3ndL3IJxVGLrdOk1UCWp4YmlmcM5XO1kDltRhrGboXatH8ERwusGtOuaoDzqUZXPegL0yG1CymcPl/gGIKT7gxM3I+gW8NK3T/QlMmPMkyPjjeOTyfDh4LdCBKkMCHAGkRUKdC2Cx5U6etB/xQOvx1dnz+/1W/Y3tw4pDtXTog9g3rpZPL2TYc2dn5Wiyblnm268/z8+mhY/Ifdjb15BJYEZ5BApwD9vVAJ3Pwa4Prz4vT85Vkiw5w0cHrF06DVoNWK6NuFcb7tH2/u9+H6eD/HdVFiFn+CI0e8EIU52oVb9L8fn0F///jH/jzuhCcFwoQbqGNne2rcgs70Ob4Hknth+2zz/JC3DPX8m16kQN02hi4xds5kpAEkMlyfn/IcdXYuuCTDIXbOpr95ftsPDFpMTj0F84SDM4AcsXOdFDvPZCLH6HaLWQguzgCoM9LRp4dpCsRMLw6Pv58VlYGPMwDqjEjmtObF4sb+4Y8f+0UCKz/33i8kKDMS1+v1m+DZ01o5TMn0938cH7LKwMsZAGtGcL/ZbNIFJNn0z16eTwVXNKCTlIFVRpg0cDwA3eL0bB8aNBV5C/WClzMAeg1UxbmJF7yep+cwnU3+poKfMwD6jNS08CZeQJaMcpjSsTMKrmhon0x+giwEwdj75N9BsSGYnh8ag7aP5GsaWz8xB7jF3KRqKlBpyhnUvTpolm5ZKBjk3nWw35ZjBZdeWAlbk/27MWgzYkObJXbOC24qKFrM+vRIf6zE0PA6QSfqxBXsK5CSuGzVAaeNO3d+Zm+KMiNVrc0YN+amf7Z5nB1cGSnOIAapE7rtoPqs2fz1STLmoyqwZfTAzXaglBnxJHdKSu4aoFdff804bSct5jfS18wnKbd3LNVlzYrjqtMIk3rghxFoqHWhghWqnyUu94Kitea3/mDIh3L55+g1IgZXein/rnDZ0PrEMGzO3Se+LZfL92+dc9BiTpV5j7jGjhXajHhSizTXls7Oy9Pk8t+9pp9WvyyXDyY+GgxHjvlIIwbe0GoQNKdG8TNNk3WKhwCPcNFeUl/Mo6uUD/uH57eaivYT6tSooV2T5bj1yVqZaZos1bsGuMq5viId3GKe/wqurD/wdgZArUE42gyH2vR6r4sbOPR67BZnZ/vsOw6u/vinP/NIbALa2NkwpvpaM0yH1fdj7ksice8vf/3b39/8g1t6N1BqYKuqmute4Mz9qwdvf/72z3+9uUMNOJvm4eGjVwc/3z54h7tP1r/f/GcOZ1huDXDxv/558OXRzYIlDrshTbO0Gtwq/nmzlBr8Kv5X7xeQ/4Rl02CBxX/DMmmQFP9TXPw5Fi9zYQk0uMKFD48uD54uuPhvWAINvnx5Xb6L4r9hCTSA8n8fFp8vcfzpSKIyGENTFLB90/aJm44ugQYH9y/fFU4kNnW7HVaV0FaNphU25AoCFLs43pd8E2LXslCNFG6xzbEEzKYpPBz8FQPFoESuZ9Z9reb3OqHtVy2Qd4MGwIVXM3tuCE5c8JmuMRy3oTKazo26DXW3rWqWFdkV07EMHYHeQpGONDk0IxQhCEmzcywZCZHrQlVqzf7m4tANyTRt8Iy2LDmVqt4J8G3QMWxT1Q0PAqPSlqYWmY5g0cBvG4mvKb6Z65LAogEy0p7tW12WoF24c4QGK6fBvas59KZXS4N7ZU5DtGOslgaX+R4HpWS1NEimbN5zT3W1NID3H9KmogqyYhrMBaGB0CBBaCA0SBAarJcG9sT/tKyLBjVpC6LB5jIItOFWTg0/2capLodRYBsxeYniumgQqy2cd6mla2HH8AyzAxA4gyuMkQYXAC3y0PXaaGBqaqOibVUjgKiebOqFLqRkLWeggOc/A5u8hdaCNfg4t4mkerVlai6u8VHTDD1DxfVANxuoCVsIXN+BKGNnyYVqgEOen3MSQVYrYIFaQUjVLagMHr9CFpIB5922s599XqgGD3DYV3w6hTsL1eDdXIZACrNYf3D1ld8yNX6sS7tQBIaMIF+yGE2XExYN5PZgiun3Os8kS76kQjLlumTzjUXIWw90pMNwH0t+98K9g7eX3BLLD0NGdN9pM5oS+HC3beZStAu/YQ3usNFcCg0+PuXwkAM7S6EBjx0UC7AkGtwpQoNCGfm99pFuYxjSGJpEJuOYZmQcY0wyl5nB8YHJLDkz6kyWGeMxxivhAHEtbPaxrN8OYUyS0UzACZ04cIlM4sSHTH4mXc16XN0mD5bbZDuZ31Yy6dSI28TYikaY47C2JFL1RI7fJJ7LfkzMqOsT99nVt7z5/Uy9apqyr6Y6HMs0TfJq4Y6rk4f+PeLdq4cOsWbVIvKESksj/SJJcQLXbdfCXtqzd7bnesghnbrtWEQNArKDb2s94uYWNSDu+SCHiMe2Thkg4mWZPYlUbFqLNPaPdqWMn5Ug1wO1RlQVRZpoGASCFcDxB09Z6EMfUJVG/fjxvoVDbi9Xnzq4oRo66rPAC7EOkpnsRIMU/Fmr48qu01DD0MIeb86O/U6J8Z/u7OohVP0WgF9TnFBTqv6W21GdihPpitZIqgbDL/OtDHXwDE3tWRrEKtYDt/GKIls9u+56chg4EXhO8iMQVu2uL3SOJP7A9h1oBoGDG/Eqzq/i43vABUNWFNNF+C3uSihG/l+pFAgEAoFAIODF/wA+pbKzADLE7wAAAABJRU5ErkJggg==">
            <a:extLst>
              <a:ext uri="{FF2B5EF4-FFF2-40B4-BE49-F238E27FC236}">
                <a16:creationId xmlns:a16="http://schemas.microsoft.com/office/drawing/2014/main" id="{A0EE9A13-5B07-451E-A6D5-627B707F697E}"/>
              </a:ext>
            </a:extLst>
          </p:cNvPr>
          <p:cNvSpPr>
            <a:spLocks noChangeAspect="1" noChangeArrowheads="1"/>
          </p:cNvSpPr>
          <p:nvPr/>
        </p:nvSpPr>
        <p:spPr bwMode="auto">
          <a:xfrm>
            <a:off x="5943599" y="3276599"/>
            <a:ext cx="4180861" cy="41808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04EB218D-23F4-4A97-8748-C1A6F3E6B06C}"/>
              </a:ext>
            </a:extLst>
          </p:cNvPr>
          <p:cNvSpPr/>
          <p:nvPr/>
        </p:nvSpPr>
        <p:spPr>
          <a:xfrm>
            <a:off x="1662499" y="2501972"/>
            <a:ext cx="9744253" cy="4401205"/>
          </a:xfrm>
          <a:prstGeom prst="rect">
            <a:avLst/>
          </a:prstGeom>
        </p:spPr>
        <p:txBody>
          <a:bodyPr wrap="square">
            <a:spAutoFit/>
          </a:bodyPr>
          <a:lstStyle/>
          <a:p>
            <a:r>
              <a:rPr lang="vi-VN" sz="2000" dirty="0">
                <a:latin typeface="+mj-lt"/>
              </a:rPr>
              <a:t>Bước 1: Khởi tạo số cụm k và trung tâm</a:t>
            </a:r>
          </a:p>
          <a:p>
            <a:r>
              <a:rPr lang="vi-VN" sz="2000" dirty="0">
                <a:latin typeface="+mj-lt"/>
              </a:rPr>
              <a:t>Bước 2: Đổi v</a:t>
            </a:r>
            <a:r>
              <a:rPr lang="en-US" sz="2000" dirty="0">
                <a:latin typeface="+mj-lt"/>
              </a:rPr>
              <a:t>ớ</a:t>
            </a:r>
            <a:r>
              <a:rPr lang="vi-VN" sz="2000" dirty="0">
                <a:latin typeface="+mj-lt"/>
              </a:rPr>
              <a:t>i mỗi pixel của hình ảnh, tính khoảng cách Euclidean d giữa trung tâm và m</a:t>
            </a:r>
            <a:r>
              <a:rPr lang="en-US" sz="2000" dirty="0">
                <a:latin typeface="+mj-lt"/>
                <a:cs typeface="Times New Roman" panose="02020603050405020304" pitchFamily="18" charset="0"/>
              </a:rPr>
              <a:t>ỗ</a:t>
            </a:r>
            <a:r>
              <a:rPr lang="vi-VN" sz="2000" dirty="0">
                <a:latin typeface="+mj-lt"/>
              </a:rPr>
              <a:t>i pixel của ảnh sử dụng m</a:t>
            </a:r>
            <a:r>
              <a:rPr lang="en-US" sz="2000" dirty="0">
                <a:latin typeface="+mj-lt"/>
                <a:cs typeface="Times New Roman" panose="02020603050405020304" pitchFamily="18" charset="0"/>
              </a:rPr>
              <a:t>ố</a:t>
            </a:r>
            <a:r>
              <a:rPr lang="vi-VN" sz="2000" dirty="0">
                <a:latin typeface="+mj-lt"/>
                <a:cs typeface="Times New Roman" panose="02020603050405020304" pitchFamily="18" charset="0"/>
              </a:rPr>
              <a:t>i </a:t>
            </a:r>
            <a:r>
              <a:rPr lang="vi-VN" sz="2000" dirty="0">
                <a:latin typeface="+mj-lt"/>
              </a:rPr>
              <a:t>quan hệ dưới đây: </a:t>
            </a:r>
          </a:p>
          <a:p>
            <a:endParaRPr lang="vi-VN" sz="2000" dirty="0">
              <a:latin typeface="+mj-lt"/>
            </a:endParaRPr>
          </a:p>
          <a:p>
            <a:endParaRPr lang="en-US" sz="2000" dirty="0">
              <a:latin typeface="+mj-lt"/>
            </a:endParaRPr>
          </a:p>
          <a:p>
            <a:r>
              <a:rPr lang="vi-VN" sz="2000" dirty="0">
                <a:latin typeface="+mj-lt"/>
              </a:rPr>
              <a:t>Bước 3: Gán tất cả các điểm ảnh cho trung tâm gần nhất dựa trên khoảng cách d vừa tìm được ở trên</a:t>
            </a:r>
          </a:p>
          <a:p>
            <a:r>
              <a:rPr lang="vi-VN" sz="2000" dirty="0">
                <a:latin typeface="+mj-lt"/>
              </a:rPr>
              <a:t>Bước 4: Say khi tất cả các điểm ảnh đã được gán, tính lại vị trí mới của trung tâm bằng cách sử dụng mối quan hệ sau: </a:t>
            </a:r>
          </a:p>
          <a:p>
            <a:endParaRPr lang="en-US" sz="2000" dirty="0">
              <a:latin typeface="+mj-lt"/>
            </a:endParaRPr>
          </a:p>
          <a:p>
            <a:endParaRPr lang="en-US" sz="2000" dirty="0">
              <a:latin typeface="+mj-lt"/>
            </a:endParaRPr>
          </a:p>
          <a:p>
            <a:endParaRPr lang="vi-VN" sz="2000" dirty="0">
              <a:latin typeface="+mj-lt"/>
            </a:endParaRPr>
          </a:p>
          <a:p>
            <a:r>
              <a:rPr lang="vi-VN" sz="2000" dirty="0">
                <a:latin typeface="+mj-lt"/>
              </a:rPr>
              <a:t>Bước 5: Lặp lại quy trình cho đến khi nó thỏa mãn đúng sai</a:t>
            </a:r>
          </a:p>
          <a:p>
            <a:r>
              <a:rPr lang="vi-VN" sz="2000" dirty="0">
                <a:latin typeface="+mj-lt"/>
              </a:rPr>
              <a:t>Bước 6: Định hình lại cluster pixels vào hình ảnh ban đầu.</a:t>
            </a:r>
          </a:p>
        </p:txBody>
      </p:sp>
      <p:graphicFrame>
        <p:nvGraphicFramePr>
          <p:cNvPr id="2" name="Object 1"/>
          <p:cNvGraphicFramePr>
            <a:graphicFrameLocks noChangeAspect="1"/>
          </p:cNvGraphicFramePr>
          <p:nvPr>
            <p:extLst>
              <p:ext uri="{D42A27DB-BD31-4B8C-83A1-F6EECF244321}">
                <p14:modId xmlns:p14="http://schemas.microsoft.com/office/powerpoint/2010/main" val="2521230252"/>
              </p:ext>
            </p:extLst>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054"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86654808"/>
              </p:ext>
            </p:extLst>
          </p:nvPr>
        </p:nvGraphicFramePr>
        <p:xfrm>
          <a:off x="5001631" y="1569564"/>
          <a:ext cx="398516" cy="551792"/>
        </p:xfrm>
        <a:graphic>
          <a:graphicData uri="http://schemas.openxmlformats.org/presentationml/2006/ole">
            <mc:AlternateContent xmlns:mc="http://schemas.openxmlformats.org/markup-compatibility/2006">
              <mc:Choice xmlns:v="urn:schemas-microsoft-com:vml" Requires="v">
                <p:oleObj spid="_x0000_s1055" name="Equation" r:id="rId6" imgW="164880" imgH="228600" progId="Equation.DSMT4">
                  <p:embed/>
                </p:oleObj>
              </mc:Choice>
              <mc:Fallback>
                <p:oleObj name="Equation" r:id="rId6" imgW="164880" imgH="228600" progId="Equation.DSMT4">
                  <p:embed/>
                  <p:pic>
                    <p:nvPicPr>
                      <p:cNvPr id="0" name=""/>
                      <p:cNvPicPr/>
                      <p:nvPr/>
                    </p:nvPicPr>
                    <p:blipFill>
                      <a:blip r:embed="rId7"/>
                      <a:stretch>
                        <a:fillRect/>
                      </a:stretch>
                    </p:blipFill>
                    <p:spPr>
                      <a:xfrm>
                        <a:off x="5001631" y="1569564"/>
                        <a:ext cx="398516" cy="55179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87925474"/>
              </p:ext>
            </p:extLst>
          </p:nvPr>
        </p:nvGraphicFramePr>
        <p:xfrm>
          <a:off x="4787452" y="3610272"/>
          <a:ext cx="2087072" cy="391326"/>
        </p:xfrm>
        <a:graphic>
          <a:graphicData uri="http://schemas.openxmlformats.org/presentationml/2006/ole">
            <mc:AlternateContent xmlns:mc="http://schemas.openxmlformats.org/markup-compatibility/2006">
              <mc:Choice xmlns:v="urn:schemas-microsoft-com:vml" Requires="v">
                <p:oleObj spid="_x0000_s1056" name="Equation" r:id="rId8" imgW="1218960" imgH="228600" progId="Equation.DSMT4">
                  <p:embed/>
                </p:oleObj>
              </mc:Choice>
              <mc:Fallback>
                <p:oleObj name="Equation" r:id="rId8" imgW="1218960" imgH="228600" progId="Equation.DSMT4">
                  <p:embed/>
                  <p:pic>
                    <p:nvPicPr>
                      <p:cNvPr id="0" name=""/>
                      <p:cNvPicPr/>
                      <p:nvPr/>
                    </p:nvPicPr>
                    <p:blipFill>
                      <a:blip r:embed="rId9"/>
                      <a:stretch>
                        <a:fillRect/>
                      </a:stretch>
                    </p:blipFill>
                    <p:spPr>
                      <a:xfrm>
                        <a:off x="4787452" y="3610272"/>
                        <a:ext cx="2087072" cy="391326"/>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887164473"/>
              </p:ext>
            </p:extLst>
          </p:nvPr>
        </p:nvGraphicFramePr>
        <p:xfrm>
          <a:off x="4787451" y="5312620"/>
          <a:ext cx="2283027" cy="761009"/>
        </p:xfrm>
        <a:graphic>
          <a:graphicData uri="http://schemas.openxmlformats.org/presentationml/2006/ole">
            <mc:AlternateContent xmlns:mc="http://schemas.openxmlformats.org/markup-compatibility/2006">
              <mc:Choice xmlns:v="urn:schemas-microsoft-com:vml" Requires="v">
                <p:oleObj spid="_x0000_s1057" name="Equation" r:id="rId10" imgW="1333440" imgH="444240" progId="Equation.DSMT4">
                  <p:embed/>
                </p:oleObj>
              </mc:Choice>
              <mc:Fallback>
                <p:oleObj name="Equation" r:id="rId10" imgW="1333440" imgH="444240" progId="Equation.DSMT4">
                  <p:embed/>
                  <p:pic>
                    <p:nvPicPr>
                      <p:cNvPr id="0" name=""/>
                      <p:cNvPicPr/>
                      <p:nvPr/>
                    </p:nvPicPr>
                    <p:blipFill>
                      <a:blip r:embed="rId11"/>
                      <a:stretch>
                        <a:fillRect/>
                      </a:stretch>
                    </p:blipFill>
                    <p:spPr>
                      <a:xfrm>
                        <a:off x="4787451" y="5312620"/>
                        <a:ext cx="2283027" cy="761009"/>
                      </a:xfrm>
                      <a:prstGeom prst="rect">
                        <a:avLst/>
                      </a:prstGeom>
                    </p:spPr>
                  </p:pic>
                </p:oleObj>
              </mc:Fallback>
            </mc:AlternateContent>
          </a:graphicData>
        </a:graphic>
      </p:graphicFrame>
    </p:spTree>
    <p:extLst>
      <p:ext uri="{BB962C8B-B14F-4D97-AF65-F5344CB8AC3E}">
        <p14:creationId xmlns:p14="http://schemas.microsoft.com/office/powerpoint/2010/main" val="278423135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1000"/>
                                        <p:tgtEl>
                                          <p:spTgt spid="43"/>
                                        </p:tgtEl>
                                      </p:cBhvr>
                                    </p:animEffect>
                                    <p:anim calcmode="lin" valueType="num">
                                      <p:cBhvr>
                                        <p:cTn id="26" dur="1000" fill="hold"/>
                                        <p:tgtEl>
                                          <p:spTgt spid="43"/>
                                        </p:tgtEl>
                                        <p:attrNameLst>
                                          <p:attrName>ppt_x</p:attrName>
                                        </p:attrNameLst>
                                      </p:cBhvr>
                                      <p:tavLst>
                                        <p:tav tm="0">
                                          <p:val>
                                            <p:strVal val="#ppt_x"/>
                                          </p:val>
                                        </p:tav>
                                        <p:tav tm="100000">
                                          <p:val>
                                            <p:strVal val="#ppt_x"/>
                                          </p:val>
                                        </p:tav>
                                      </p:tavLst>
                                    </p:anim>
                                    <p:anim calcmode="lin" valueType="num">
                                      <p:cBhvr>
                                        <p:cTn id="2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par>
                                <p:cTn id="33" presetID="21" presetClass="entr" presetSubtype="1"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heel(1)">
                                      <p:cBhvr>
                                        <p:cTn id="35" dur="2000"/>
                                        <p:tgtEl>
                                          <p:spTgt spid="2"/>
                                        </p:tgtEl>
                                      </p:cBhvr>
                                    </p:animEffect>
                                  </p:childTnLst>
                                </p:cTn>
                              </p:par>
                              <p:par>
                                <p:cTn id="36" presetID="21" presetClass="entr" presetSubtype="1"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heel(1)">
                                      <p:cBhvr>
                                        <p:cTn id="38" dur="2000"/>
                                        <p:tgtEl>
                                          <p:spTgt spid="7"/>
                                        </p:tgtEl>
                                      </p:cBhvr>
                                    </p:animEffect>
                                  </p:childTnLst>
                                </p:cTn>
                              </p:par>
                              <p:par>
                                <p:cTn id="39" presetID="21" presetClass="entr" presetSubtype="1"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heel(1)">
                                      <p:cBhvr>
                                        <p:cTn id="4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1"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2">
            <a:extLst>
              <a:ext uri="{FF2B5EF4-FFF2-40B4-BE49-F238E27FC236}">
                <a16:creationId xmlns:a16="http://schemas.microsoft.com/office/drawing/2014/main" id="{499BAD50-20B3-4155-9072-6FCBFE81FF1E}"/>
              </a:ext>
            </a:extLst>
          </p:cNvPr>
          <p:cNvSpPr txBox="1"/>
          <p:nvPr/>
        </p:nvSpPr>
        <p:spPr>
          <a:xfrm>
            <a:off x="928259" y="161674"/>
            <a:ext cx="668144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	 K-Means Clustering Algorithm</a:t>
            </a:r>
          </a:p>
        </p:txBody>
      </p:sp>
      <p:pic>
        <p:nvPicPr>
          <p:cNvPr id="6" name="Picture 5"/>
          <p:cNvPicPr>
            <a:picLocks noChangeAspect="1"/>
          </p:cNvPicPr>
          <p:nvPr/>
        </p:nvPicPr>
        <p:blipFill>
          <a:blip r:embed="rId2"/>
          <a:stretch>
            <a:fillRect/>
          </a:stretch>
        </p:blipFill>
        <p:spPr>
          <a:xfrm>
            <a:off x="142612" y="1582747"/>
            <a:ext cx="5463926" cy="3886875"/>
          </a:xfrm>
          <a:prstGeom prst="rect">
            <a:avLst/>
          </a:prstGeom>
        </p:spPr>
      </p:pic>
      <p:pic>
        <p:nvPicPr>
          <p:cNvPr id="8" name="Picture 7"/>
          <p:cNvPicPr>
            <a:picLocks noChangeAspect="1"/>
          </p:cNvPicPr>
          <p:nvPr/>
        </p:nvPicPr>
        <p:blipFill>
          <a:blip r:embed="rId3"/>
          <a:stretch>
            <a:fillRect/>
          </a:stretch>
        </p:blipFill>
        <p:spPr>
          <a:xfrm>
            <a:off x="6557102" y="1582747"/>
            <a:ext cx="5514655" cy="3885686"/>
          </a:xfrm>
          <a:prstGeom prst="rect">
            <a:avLst/>
          </a:prstGeom>
        </p:spPr>
      </p:pic>
    </p:spTree>
    <p:extLst>
      <p:ext uri="{BB962C8B-B14F-4D97-AF65-F5344CB8AC3E}">
        <p14:creationId xmlns:p14="http://schemas.microsoft.com/office/powerpoint/2010/main" val="323692661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FCD7A1A-8BE6-4D73-B0F2-1985AA43D4DA}"/>
              </a:ext>
            </a:extLst>
          </p:cNvPr>
          <p:cNvSpPr/>
          <p:nvPr/>
        </p:nvSpPr>
        <p:spPr>
          <a:xfrm>
            <a:off x="753876" y="1641126"/>
            <a:ext cx="4802625" cy="4925485"/>
          </a:xfrm>
          <a:prstGeom prst="rect">
            <a:avLst/>
          </a:prstGeom>
          <a:solidFill>
            <a:srgbClr val="37B5B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3FCF97D9-E9D7-40AF-8EAD-67DFFD15718F}"/>
              </a:ext>
            </a:extLst>
          </p:cNvPr>
          <p:cNvSpPr txBox="1"/>
          <p:nvPr/>
        </p:nvSpPr>
        <p:spPr>
          <a:xfrm>
            <a:off x="1060146" y="2136338"/>
            <a:ext cx="4190083" cy="286232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vi-VN" sz="2000" dirty="0">
                <a:latin typeface="+mj-lt"/>
              </a:rPr>
              <a:t>Thuật toán K-means++ đề xuất một biến thể chọn các </a:t>
            </a:r>
            <a:r>
              <a:rPr lang="vi-VN" sz="2000" i="1" dirty="0">
                <a:latin typeface="+mj-lt"/>
              </a:rPr>
              <a:t>centroids</a:t>
            </a:r>
            <a:r>
              <a:rPr lang="vi-VN" sz="2000" dirty="0">
                <a:latin typeface="+mj-lt"/>
              </a:rPr>
              <a:t> ngẫu nhiên nhưng cân nhắc các điểm dữ liệu theo khoảng cách bình phương của chúng từ trung tâm gần nhất đã được chọn trước đó</a:t>
            </a:r>
            <a:r>
              <a:rPr lang="en-US" sz="2000" dirty="0">
                <a:latin typeface="+mj-lt"/>
              </a:rPr>
              <a:t>.</a:t>
            </a:r>
            <a:endParaRPr lang="en-US" altLang="zh-CN" sz="2000" dirty="0">
              <a:solidFill>
                <a:schemeClr val="bg1"/>
              </a:solidFill>
              <a:latin typeface="+mj-lt"/>
              <a:ea typeface="字魂59号-创粗黑" panose="00000500000000000000" charset="-122"/>
              <a:cs typeface="Times New Roman" panose="02020603050405020304" pitchFamily="18" charset="0"/>
            </a:endParaRPr>
          </a:p>
        </p:txBody>
      </p:sp>
      <p:sp>
        <p:nvSpPr>
          <p:cNvPr id="17" name="文本框 16">
            <a:extLst>
              <a:ext uri="{FF2B5EF4-FFF2-40B4-BE49-F238E27FC236}">
                <a16:creationId xmlns:a16="http://schemas.microsoft.com/office/drawing/2014/main" id="{0B8DCCA2-F3DA-464C-B848-B24B973EF0CC}"/>
              </a:ext>
            </a:extLst>
          </p:cNvPr>
          <p:cNvSpPr txBox="1"/>
          <p:nvPr/>
        </p:nvSpPr>
        <p:spPr>
          <a:xfrm>
            <a:off x="962744" y="291388"/>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514350" indent="-514350">
              <a:lnSpc>
                <a:spcPct val="200000"/>
              </a:lnSpc>
              <a:buFont typeface="+mj-lt"/>
              <a:buAutoNum type="alphaLcParenR" startAt="2"/>
            </a:pPr>
            <a:r>
              <a:rPr lang="en-US" sz="3200" b="1" dirty="0">
                <a:latin typeface="Times New Roman" panose="02020603050405020304" pitchFamily="18" charset="0"/>
                <a:cs typeface="Times New Roman" panose="02020603050405020304" pitchFamily="18" charset="0"/>
              </a:rPr>
              <a:t>K-means++</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pic>
        <p:nvPicPr>
          <p:cNvPr id="2" name="Picture 1">
            <a:extLst>
              <a:ext uri="{FF2B5EF4-FFF2-40B4-BE49-F238E27FC236}">
                <a16:creationId xmlns:a16="http://schemas.microsoft.com/office/drawing/2014/main" id="{84AECEB1-19C3-4502-9B9D-8E28D14EE25A}"/>
              </a:ext>
            </a:extLst>
          </p:cNvPr>
          <p:cNvPicPr>
            <a:picLocks noChangeAspect="1"/>
          </p:cNvPicPr>
          <p:nvPr/>
        </p:nvPicPr>
        <p:blipFill>
          <a:blip r:embed="rId3"/>
          <a:stretch>
            <a:fillRect/>
          </a:stretch>
        </p:blipFill>
        <p:spPr>
          <a:xfrm>
            <a:off x="5556499" y="1913235"/>
            <a:ext cx="6583427" cy="4381265"/>
          </a:xfrm>
          <a:prstGeom prst="rect">
            <a:avLst/>
          </a:prstGeom>
        </p:spPr>
      </p:pic>
    </p:spTree>
    <p:extLst>
      <p:ext uri="{BB962C8B-B14F-4D97-AF65-F5344CB8AC3E}">
        <p14:creationId xmlns:p14="http://schemas.microsoft.com/office/powerpoint/2010/main" val="362183359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p:tgtEl>
                                          <p:spTgt spid="17"/>
                                        </p:tgtEl>
                                        <p:attrNameLst>
                                          <p:attrName>ppt_y</p:attrName>
                                        </p:attrNameLst>
                                      </p:cBhvr>
                                      <p:tavLst>
                                        <p:tav tm="0">
                                          <p:val>
                                            <p:strVal val="#ppt_y+#ppt_h*1.125000"/>
                                          </p:val>
                                        </p:tav>
                                        <p:tav tm="100000">
                                          <p:val>
                                            <p:strVal val="#ppt_y"/>
                                          </p:val>
                                        </p:tav>
                                      </p:tavLst>
                                    </p:anim>
                                    <p:animEffect transition="in" filter="wipe(up)">
                                      <p:cBhvr>
                                        <p:cTn id="8" dur="75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ppt_y</p:attrName>
                                        </p:attrNameLst>
                                      </p:cBhvr>
                                      <p:tavLst>
                                        <p:tav tm="0">
                                          <p:val>
                                            <p:strVal val="#ppt_y+#ppt_h*1.125000"/>
                                          </p:val>
                                        </p:tav>
                                        <p:tav tm="100000">
                                          <p:val>
                                            <p:strVal val="#ppt_y"/>
                                          </p:val>
                                        </p:tav>
                                      </p:tavLst>
                                    </p:anim>
                                    <p:animEffect transition="in" filter="wipe(up)">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p:bldP spid="17"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AutoShape 6" descr="data:image/png;base64,iVBORw0KGgoAAAANSUhEUgAAAQMAAADCCAMAAAB6zFdcAAABI1BMVEX///+hoaHu7u64uLgAAAAAAP/8/Pzh4eGLi4v29vagoKDs7Oze3t7z8/Pn5+evr6/T09PFxcW/v799fX2pqanKysphYWGWlpaOjo6Dg4O6urp7e3tsbGzX19fQ0NAAgAAAeQBWVlZGmEZzc3Px+PHk8OTJ4Mnz8/9ISEgAcwCfxp9jY//n5/+Bgf/39//a2v8yMjIYGBiMvIy72LsqKv9QUFAsjCx0r3QUFBTW6NZ+tH6sz6wbjhtRnlFbW1uhof+pqf/Dw/9ISP//AAA4OP+4uP/S0v97e//i4v8+Pj4mJiaYmP+Njf9coVzR6NFLmks4kzgAGBj/Wl5YAACvbW2HqrgAXl4ASSRqAAD/3Nxucf+mUsLZACocHP//RkT/i4tZWf9e7obGAAAKsUlEQVR4nO2dCXvaOhaGj22QF7xgY2MMhkAS0ixdkzZNkzRNum9pO/vMnenM/P9fMTKFTADLyLIgwNX75GkBc2Trk3ykI8kCQCAQCAQCgUAgEAgEAoFAIBAIBAKBQCCYAx1lTWizaxDKa4LBroHEbrpcFMiI0EBoUNB0fpgtP7fNmmlglUql3Ne1ZhpUsQb1vEZrpgF8KpWCvDbrpgEK7Nw266YBC0IDoUGC0EBokCA0EBokCA2EBgkrroHd++QWTmTFNbjAMRIqmghTRlyT2ZQzu1gDvWgiLBnRXJXVlDedk1KBEdEhLBl57GsAqqsVPjkPCtcCNg16UAew7LD42ZcDFg0CzWM1XUpWvF3ggtBAaJAgNBAaJAgNhAYJQgOhQYLQQGiQIDRYUw1CQLNHFRxn9GotNag87smzvhOXSvHw5VpqEMxeh6GflEpPhuMv66hBpVSpzBzkwvVga/hyHTV4TLUSRVFGr9ZQgyjvQOf6aeB9ymuxdhpUSjObhEm4a7B99oI9SQ7QOYMxeGuwfd7t7rCnWZjczgD4a7Czt9F9zp5mUZq7pCONXYd0iEkDPW1+oX94hP/d7nb3jljS5EKlZBGOOKVSifSsBpMGRi/FdKO7tw+JFHd4K3zukI40sAYe4Ri9Buhmjrtp4h5W1WiNHX6Bb4KX1InNh1aDeEgulXZJk/SUGkQ1v2qO3jTDz/a06Y+97t3dBAMUojNIIK/hpdRAA7en/v+tk2KKjhbUKJqN9ObPZl2JQKmBC9CZdDf8+ki5VpKoJcLSdLIzmMEy9BO/PD14SP/txMOndQJazGsBaDOC9KnC4qXB+3K5/IX+63J6K5ftDDKhzUjU8Cadyo3pNvPZByQafM3x/YpjpnxI7BnMhlIDZPiKOvHZyHS/u1GsS/Ch/PZeoQTw9X0u8LAqbT1Q4qlRyqHpdneju8l+AQlFFQCIiywMoq0HKZ3tkelGt3td4Ap4oDwrYk1bDz5Ftcm4fGS6s3ndL3IJxVGLrdOk1UCWp4YmlmcM5XO1kDltRhrGboXatH8ERwusGtOuaoDzqUZXPegL0yG1CymcPl/gGIKT7gxM3I+gW8NK3T/QlMmPMkyPjjeOTyfDh4LdCBKkMCHAGkRUKdC2Cx5U6etB/xQOvx1dnz+/1W/Y3tw4pDtXTog9g3rpZPL2TYc2dn5Wiyblnm268/z8+mhY/Ifdjb15BJYEZ5BApwD9vVAJ3Pwa4Prz4vT85Vkiw5w0cHrF06DVoNWK6NuFcb7tH2/u9+H6eD/HdVFiFn+CI0e8EIU52oVb9L8fn0F///jH/jzuhCcFwoQbqGNne2rcgs70Ob4Hknth+2zz/JC3DPX8m16kQN02hi4xds5kpAEkMlyfn/IcdXYuuCTDIXbOpr95ftsPDFpMTj0F84SDM4AcsXOdFDvPZCLH6HaLWQguzgCoM9LRp4dpCsRMLw6Pv58VlYGPMwDqjEjmtObF4sb+4Y8f+0UCKz/33i8kKDMS1+v1m+DZ01o5TMn0938cH7LKwMsZAGtGcL/ZbNIFJNn0z16eTwVXNKCTlIFVRpg0cDwA3eL0bB8aNBV5C/WClzMAeg1UxbmJF7yep+cwnU3+poKfMwD6jNS08CZeQJaMcpjSsTMKrmhon0x+giwEwdj75N9BsSGYnh8ag7aP5GsaWz8xB7jF3KRqKlBpyhnUvTpolm5ZKBjk3nWw35ZjBZdeWAlbk/27MWgzYkObJXbOC24qKFrM+vRIf6zE0PA6QSfqxBXsK5CSuGzVAaeNO3d+Zm+KMiNVrc0YN+amf7Z5nB1cGSnOIAapE7rtoPqs2fz1STLmoyqwZfTAzXaglBnxJHdKSu4aoFdff804bSct5jfS18wnKbd3LNVlzYrjqtMIk3rghxFoqHWhghWqnyUu94Kitea3/mDIh3L55+g1IgZXein/rnDZ0PrEMGzO3Se+LZfL92+dc9BiTpV5j7jGjhXajHhSizTXls7Oy9Pk8t+9pp9WvyyXDyY+GgxHjvlIIwbe0GoQNKdG8TNNk3WKhwCPcNFeUl/Mo6uUD/uH57eaivYT6tSooV2T5bj1yVqZaZos1bsGuMq5viId3GKe/wqurD/wdgZArUE42gyH2vR6r4sbOPR67BZnZ/vsOw6u/vinP/NIbALa2NkwpvpaM0yH1fdj7ksice8vf/3b39/8g1t6N1BqYKuqmute4Mz9qwdvf/72z3+9uUMNOJvm4eGjVwc/3z54h7tP1r/f/GcOZ1huDXDxv/558OXRzYIlDrshTbO0Gtwq/nmzlBr8Kv5X7xeQ/4Rl02CBxX/DMmmQFP9TXPw5Fi9zYQk0uMKFD48uD54uuPhvWAINvnx5Xb6L4r9hCTSA8n8fFp8vcfzpSKIyGENTFLB90/aJm44ugQYH9y/fFU4kNnW7HVaV0FaNphU25AoCFLs43pd8E2LXslCNFG6xzbEEzKYpPBz8FQPFoESuZ9Z9reb3OqHtVy2Qd4MGwIVXM3tuCE5c8JmuMRy3oTKazo26DXW3rWqWFdkV07EMHYHeQpGONDk0IxQhCEmzcywZCZHrQlVqzf7m4tANyTRt8Iy2LDmVqt4J8G3QMWxT1Q0PAqPSlqYWmY5g0cBvG4mvKb6Z65LAogEy0p7tW12WoF24c4QGK6fBvas59KZXS4N7ZU5DtGOslgaX+R4HpWS1NEimbN5zT3W1NID3H9KmogqyYhrMBaGB0CBBaCA0SBAarJcG9sT/tKyLBjVpC6LB5jIItOFWTg0/2capLodRYBsxeYniumgQqy2cd6mla2HH8AyzAxA4gyuMkQYXAC3y0PXaaGBqaqOibVUjgKiebOqFLqRkLWeggOc/A5u8hdaCNfg4t4mkerVlai6u8VHTDD1DxfVANxuoCVsIXN+BKGNnyYVqgEOen3MSQVYrYIFaQUjVLagMHr9CFpIB5922s599XqgGD3DYV3w6hTsL1eDdXIZACrNYf3D1ld8yNX6sS7tQBIaMIF+yGE2XExYN5PZgiun3Os8kS76kQjLlumTzjUXIWw90pMNwH0t+98K9g7eX3BLLD0NGdN9pM5oS+HC3beZStAu/YQ3usNFcCg0+PuXwkAM7S6EBjx0UC7AkGtwpQoNCGfm99pFuYxjSGJpEJuOYZmQcY0wyl5nB8YHJLDkz6kyWGeMxxivhAHEtbPaxrN8OYUyS0UzACZ04cIlM4sSHTH4mXc16XN0mD5bbZDuZ31Yy6dSI28TYikaY47C2JFL1RI7fJJ7LfkzMqOsT99nVt7z5/Uy9apqyr6Y6HMs0TfJq4Y6rk4f+PeLdq4cOsWbVIvKESksj/SJJcQLXbdfCXtqzd7bnesghnbrtWEQNArKDb2s94uYWNSDu+SCHiMe2Thkg4mWZPYlUbFqLNPaPdqWMn5Ug1wO1RlQVRZpoGASCFcDxB09Z6EMfUJVG/fjxvoVDbi9Xnzq4oRo66rPAC7EOkpnsRIMU/Fmr48qu01DD0MIeb86O/U6J8Z/u7OohVP0WgF9TnFBTqv6W21GdihPpitZIqgbDL/OtDHXwDE3tWRrEKtYDt/GKIls9u+56chg4EXhO8iMQVu2uL3SOJP7A9h1oBoGDG/Eqzq/i43vABUNWFNNF+C3uSihG/l+pFAgEAoFAIODF/wA+pbKzADLE7wAAAABJRU5ErkJggg==">
            <a:extLst>
              <a:ext uri="{FF2B5EF4-FFF2-40B4-BE49-F238E27FC236}">
                <a16:creationId xmlns:a16="http://schemas.microsoft.com/office/drawing/2014/main" id="{A0EE9A13-5B07-451E-A6D5-627B707F697E}"/>
              </a:ext>
            </a:extLst>
          </p:cNvPr>
          <p:cNvSpPr>
            <a:spLocks noChangeAspect="1" noChangeArrowheads="1"/>
          </p:cNvSpPr>
          <p:nvPr/>
        </p:nvSpPr>
        <p:spPr bwMode="auto">
          <a:xfrm>
            <a:off x="5943599" y="3276599"/>
            <a:ext cx="4180861" cy="41808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文本框 16">
            <a:extLst>
              <a:ext uri="{FF2B5EF4-FFF2-40B4-BE49-F238E27FC236}">
                <a16:creationId xmlns:a16="http://schemas.microsoft.com/office/drawing/2014/main" id="{7D2B8D18-F447-4FE3-A3AB-1F69633F9E99}"/>
              </a:ext>
            </a:extLst>
          </p:cNvPr>
          <p:cNvSpPr txBox="1"/>
          <p:nvPr/>
        </p:nvSpPr>
        <p:spPr>
          <a:xfrm>
            <a:off x="1587059" y="0"/>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200000"/>
              </a:lnSpc>
            </a:pPr>
            <a:r>
              <a:rPr lang="en-US" sz="3200" b="1" dirty="0">
                <a:latin typeface="Times New Roman" panose="02020603050405020304" pitchFamily="18" charset="0"/>
                <a:cs typeface="Times New Roman" panose="02020603050405020304" pitchFamily="18" charset="0"/>
              </a:rPr>
              <a:t>K-means++</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3" name="Rectangle 2">
            <a:extLst>
              <a:ext uri="{FF2B5EF4-FFF2-40B4-BE49-F238E27FC236}">
                <a16:creationId xmlns:a16="http://schemas.microsoft.com/office/drawing/2014/main" id="{8CF1A47C-02B0-4217-A4D0-1A622DEE61E9}"/>
              </a:ext>
            </a:extLst>
          </p:cNvPr>
          <p:cNvSpPr/>
          <p:nvPr/>
        </p:nvSpPr>
        <p:spPr>
          <a:xfrm>
            <a:off x="2158527" y="2105156"/>
            <a:ext cx="7692325" cy="4293483"/>
          </a:xfrm>
          <a:prstGeom prst="rect">
            <a:avLst/>
          </a:prstGeom>
        </p:spPr>
        <p:txBody>
          <a:bodyPr wrap="square">
            <a:spAutoFit/>
          </a:bodyPr>
          <a:lstStyle/>
          <a:p>
            <a:pPr marL="457200" indent="-457200">
              <a:buFont typeface="Arial" panose="020B0604020202020204" pitchFamily="34" charset="0"/>
              <a:buChar char="•"/>
            </a:pPr>
            <a:r>
              <a:rPr lang="vi-VN" sz="2100" dirty="0">
                <a:latin typeface="+mj-lt"/>
              </a:rPr>
              <a:t>Bước 1: Lấy một centroid ban đầu c1, được chọn ngẫu nhiên từ tập dữ liệu X. </a:t>
            </a:r>
          </a:p>
          <a:p>
            <a:pPr marL="457200" indent="-457200">
              <a:buFont typeface="Arial" panose="020B0604020202020204" pitchFamily="34" charset="0"/>
              <a:buChar char="•"/>
            </a:pPr>
            <a:r>
              <a:rPr lang="vi-VN" sz="2100" dirty="0">
                <a:latin typeface="+mj-lt"/>
              </a:rPr>
              <a:t>Bước 2: Lấy một centroid mới ci, chọn x    X , với xác suất:  </a:t>
            </a:r>
            <a:endParaRPr lang="en-US" sz="2100" dirty="0">
              <a:latin typeface="+mj-lt"/>
            </a:endParaRPr>
          </a:p>
          <a:p>
            <a:pPr marL="457200" indent="-457200">
              <a:buFont typeface="Arial" panose="020B0604020202020204" pitchFamily="34" charset="0"/>
              <a:buChar char="•"/>
            </a:pPr>
            <a:endParaRPr lang="en-US" sz="2100" dirty="0">
              <a:latin typeface="+mj-lt"/>
            </a:endParaRPr>
          </a:p>
          <a:p>
            <a:endParaRPr lang="en-US" sz="2100" dirty="0">
              <a:latin typeface="+mj-lt"/>
            </a:endParaRPr>
          </a:p>
          <a:p>
            <a:pPr marL="457200" indent="-457200">
              <a:buFont typeface="Arial" panose="020B0604020202020204" pitchFamily="34" charset="0"/>
              <a:buChar char="•"/>
            </a:pPr>
            <a:endParaRPr lang="vi-VN" sz="2100" dirty="0">
              <a:latin typeface="+mj-lt"/>
            </a:endParaRPr>
          </a:p>
          <a:p>
            <a:r>
              <a:rPr lang="vi-VN" sz="2100" dirty="0">
                <a:latin typeface="+mj-lt"/>
              </a:rPr>
              <a:t>( D(x) biểu hiện khoảng cách ngắn nhất từ điểm dữ liệu x cho đến trung tâm đã chọn ).</a:t>
            </a:r>
          </a:p>
          <a:p>
            <a:pPr marL="457200" indent="-457200">
              <a:buFont typeface="Arial" panose="020B0604020202020204" pitchFamily="34" charset="0"/>
              <a:buChar char="•"/>
            </a:pPr>
            <a:r>
              <a:rPr lang="vi-VN" sz="2100" dirty="0">
                <a:latin typeface="+mj-lt"/>
              </a:rPr>
              <a:t>Bước 3: Lặp lại bước 2 cho đến khi tìm được K centroid.</a:t>
            </a:r>
          </a:p>
          <a:p>
            <a:pPr marL="457200" indent="-457200">
              <a:buFont typeface="Arial" panose="020B0604020202020204" pitchFamily="34" charset="0"/>
              <a:buChar char="•"/>
            </a:pPr>
            <a:r>
              <a:rPr lang="vi-VN" sz="2100" dirty="0">
                <a:latin typeface="+mj-lt"/>
              </a:rPr>
              <a:t>Bước 4: Tiến hành như K-means đã trình bày ở trên(Mục 3).</a:t>
            </a:r>
          </a:p>
          <a:p>
            <a:endParaRPr lang="vi-VN" sz="2100" dirty="0">
              <a:latin typeface="+mj-lt"/>
            </a:endParaRPr>
          </a:p>
          <a:p>
            <a:r>
              <a:rPr lang="vi-VN" sz="2100" dirty="0">
                <a:latin typeface="+mj-lt"/>
              </a:rPr>
              <a:t>Theo như thực nghiệm cho thấy , K-means++ luôn cho kết quả phân cụm chính xác hơn cũng như thời gian thực thi nhanh hơn K-means.</a:t>
            </a:r>
          </a:p>
        </p:txBody>
      </p:sp>
      <p:sp>
        <p:nvSpPr>
          <p:cNvPr id="6" name="Rectangle 5">
            <a:extLst>
              <a:ext uri="{FF2B5EF4-FFF2-40B4-BE49-F238E27FC236}">
                <a16:creationId xmlns:a16="http://schemas.microsoft.com/office/drawing/2014/main" id="{54E61FF3-A3E6-4275-B720-20222ECA476E}"/>
              </a:ext>
            </a:extLst>
          </p:cNvPr>
          <p:cNvSpPr/>
          <p:nvPr/>
        </p:nvSpPr>
        <p:spPr>
          <a:xfrm>
            <a:off x="1478450" y="1440811"/>
            <a:ext cx="5791201" cy="461665"/>
          </a:xfrm>
          <a:prstGeom prst="rect">
            <a:avLst/>
          </a:prstGeom>
        </p:spPr>
        <p:txBody>
          <a:bodyPr wrap="none">
            <a:spAutoFit/>
          </a:bodyPr>
          <a:lstStyle/>
          <a:p>
            <a:r>
              <a:rPr lang="vi-VN" sz="2400" dirty="0">
                <a:latin typeface="+mj-lt"/>
              </a:rPr>
              <a:t>Thuật Thoán K-means++ hoạt động như sau :</a:t>
            </a:r>
          </a:p>
        </p:txBody>
      </p:sp>
      <p:graphicFrame>
        <p:nvGraphicFramePr>
          <p:cNvPr id="2" name="Object 1"/>
          <p:cNvGraphicFramePr>
            <a:graphicFrameLocks noChangeAspect="1"/>
          </p:cNvGraphicFramePr>
          <p:nvPr>
            <p:extLst>
              <p:ext uri="{D42A27DB-BD31-4B8C-83A1-F6EECF244321}">
                <p14:modId xmlns:p14="http://schemas.microsoft.com/office/powerpoint/2010/main" val="46042597"/>
              </p:ext>
            </p:extLst>
          </p:nvPr>
        </p:nvGraphicFramePr>
        <p:xfrm>
          <a:off x="7080527" y="2827632"/>
          <a:ext cx="258224" cy="258224"/>
        </p:xfrm>
        <a:graphic>
          <a:graphicData uri="http://schemas.openxmlformats.org/presentationml/2006/ole">
            <mc:AlternateContent xmlns:mc="http://schemas.openxmlformats.org/markup-compatibility/2006">
              <mc:Choice xmlns:v="urn:schemas-microsoft-com:vml" Requires="v">
                <p:oleObj spid="_x0000_s2060" name="Equation" r:id="rId4" imgW="126720" imgH="126720" progId="Equation.DSMT4">
                  <p:embed/>
                </p:oleObj>
              </mc:Choice>
              <mc:Fallback>
                <p:oleObj name="Equation" r:id="rId4" imgW="126720" imgH="126720" progId="Equation.DSMT4">
                  <p:embed/>
                  <p:pic>
                    <p:nvPicPr>
                      <p:cNvPr id="0" name=""/>
                      <p:cNvPicPr/>
                      <p:nvPr/>
                    </p:nvPicPr>
                    <p:blipFill>
                      <a:blip r:embed="rId5"/>
                      <a:stretch>
                        <a:fillRect/>
                      </a:stretch>
                    </p:blipFill>
                    <p:spPr>
                      <a:xfrm>
                        <a:off x="7080527" y="2827632"/>
                        <a:ext cx="258224" cy="258224"/>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871878610"/>
              </p:ext>
            </p:extLst>
          </p:nvPr>
        </p:nvGraphicFramePr>
        <p:xfrm>
          <a:off x="5050172" y="3276599"/>
          <a:ext cx="1577131" cy="767956"/>
        </p:xfrm>
        <a:graphic>
          <a:graphicData uri="http://schemas.openxmlformats.org/presentationml/2006/ole">
            <mc:AlternateContent xmlns:mc="http://schemas.openxmlformats.org/markup-compatibility/2006">
              <mc:Choice xmlns:v="urn:schemas-microsoft-com:vml" Requires="v">
                <p:oleObj spid="_x0000_s2061" name="Equation" r:id="rId6" imgW="825480" imgH="495000" progId="Equation.DSMT4">
                  <p:embed/>
                </p:oleObj>
              </mc:Choice>
              <mc:Fallback>
                <p:oleObj name="Equation" r:id="rId6" imgW="825480" imgH="495000" progId="Equation.DSMT4">
                  <p:embed/>
                  <p:pic>
                    <p:nvPicPr>
                      <p:cNvPr id="0" name=""/>
                      <p:cNvPicPr/>
                      <p:nvPr/>
                    </p:nvPicPr>
                    <p:blipFill>
                      <a:blip r:embed="rId7"/>
                      <a:stretch>
                        <a:fillRect/>
                      </a:stretch>
                    </p:blipFill>
                    <p:spPr>
                      <a:xfrm>
                        <a:off x="5050172" y="3276599"/>
                        <a:ext cx="1577131" cy="767956"/>
                      </a:xfrm>
                      <a:prstGeom prst="rect">
                        <a:avLst/>
                      </a:prstGeom>
                    </p:spPr>
                  </p:pic>
                </p:oleObj>
              </mc:Fallback>
            </mc:AlternateContent>
          </a:graphicData>
        </a:graphic>
      </p:graphicFrame>
    </p:spTree>
    <p:extLst>
      <p:ext uri="{BB962C8B-B14F-4D97-AF65-F5344CB8AC3E}">
        <p14:creationId xmlns:p14="http://schemas.microsoft.com/office/powerpoint/2010/main" val="380635114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6" presetClass="entr" presetSubtype="21"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511099" y="102447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675100" y="1009111"/>
            <a:ext cx="4037320"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03</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文本框 14">
            <a:extLst>
              <a:ext uri="{FF2B5EF4-FFF2-40B4-BE49-F238E27FC236}">
                <a16:creationId xmlns:a16="http://schemas.microsoft.com/office/drawing/2014/main" id="{CC4883A4-4F15-4D13-9A4D-1EE3EC89E06A}"/>
              </a:ext>
            </a:extLst>
          </p:cNvPr>
          <p:cNvSpPr txBox="1"/>
          <p:nvPr/>
        </p:nvSpPr>
        <p:spPr>
          <a:xfrm>
            <a:off x="5811911" y="2155046"/>
            <a:ext cx="5032029" cy="1323439"/>
          </a:xfrm>
          <a:prstGeom prst="rect">
            <a:avLst/>
          </a:prstGeom>
          <a:solidFill>
            <a:schemeClr val="bg1"/>
          </a:solidFill>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II/</a:t>
            </a:r>
            <a:r>
              <a:rPr lang="en-US" sz="4000" b="1" dirty="0">
                <a:latin typeface="Times New Roman" panose="02020603050405020304" pitchFamily="18" charset="0"/>
                <a:cs typeface="Times New Roman" panose="02020603050405020304" pitchFamily="18" charset="0"/>
              </a:rPr>
              <a:t>Proposed Algorithm</a:t>
            </a:r>
            <a:endPar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6" name="文本框 15">
            <a:extLst>
              <a:ext uri="{FF2B5EF4-FFF2-40B4-BE49-F238E27FC236}">
                <a16:creationId xmlns:a16="http://schemas.microsoft.com/office/drawing/2014/main" id="{388F44B0-4B76-4457-AE82-B95FB930BC53}"/>
              </a:ext>
            </a:extLst>
          </p:cNvPr>
          <p:cNvSpPr txBox="1"/>
          <p:nvPr/>
        </p:nvSpPr>
        <p:spPr>
          <a:xfrm>
            <a:off x="7057243" y="4018792"/>
            <a:ext cx="3739780" cy="147732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000" dirty="0">
                <a:latin typeface="+mj-lt"/>
              </a:rPr>
              <a:t>   </a:t>
            </a:r>
            <a:r>
              <a:rPr lang="vi-VN" sz="2000" dirty="0">
                <a:latin typeface="+mj-lt"/>
              </a:rPr>
              <a:t>Thuật toán được đề xuất bao gồm:</a:t>
            </a:r>
            <a:r>
              <a:rPr lang="vi-VN" sz="2000" b="1" dirty="0">
                <a:latin typeface="+mj-lt"/>
              </a:rPr>
              <a:t> partial contrast stretching, k-means clustering++.</a:t>
            </a:r>
            <a:endParaRPr lang="en-US" sz="2000" dirty="0">
              <a:solidFill>
                <a:schemeClr val="tx1">
                  <a:lumMod val="95000"/>
                  <a:lumOff val="5000"/>
                </a:schemeClr>
              </a:solidFill>
              <a:latin typeface="+mj-lt"/>
              <a:ea typeface="字魂59号-创粗黑" panose="00000500000000000000" charset="-122"/>
            </a:endParaRPr>
          </a:p>
        </p:txBody>
      </p:sp>
    </p:spTree>
    <p:extLst>
      <p:ext uri="{BB962C8B-B14F-4D97-AF65-F5344CB8AC3E}">
        <p14:creationId xmlns:p14="http://schemas.microsoft.com/office/powerpoint/2010/main" val="187786505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AutoShape 6" descr="data:image/png;base64,iVBORw0KGgoAAAANSUhEUgAAAQMAAADCCAMAAAB6zFdcAAABI1BMVEX///+hoaHu7u64uLgAAAAAAP/8/Pzh4eGLi4v29vagoKDs7Oze3t7z8/Pn5+evr6/T09PFxcW/v799fX2pqanKysphYWGWlpaOjo6Dg4O6urp7e3tsbGzX19fQ0NAAgAAAeQBWVlZGmEZzc3Px+PHk8OTJ4Mnz8/9ISEgAcwCfxp9jY//n5/+Bgf/39//a2v8yMjIYGBiMvIy72LsqKv9QUFAsjCx0r3QUFBTW6NZ+tH6sz6wbjhtRnlFbW1uhof+pqf/Dw/9ISP//AAA4OP+4uP/S0v97e//i4v8+Pj4mJiaYmP+Njf9coVzR6NFLmks4kzgAGBj/Wl5YAACvbW2HqrgAXl4ASSRqAAD/3Nxucf+mUsLZACocHP//RkT/i4tZWf9e7obGAAAKsUlEQVR4nO2dCXvaOhaGj22QF7xgY2MMhkAS0ixdkzZNkzRNum9pO/vMnenM/P9fMTKFTADLyLIgwNX75GkBc2Trk3ykI8kCQCAQCAQCgUAgEAgEAoFAIBAIBAKBQCCYAx1lTWizaxDKa4LBroHEbrpcFMiI0EBoUNB0fpgtP7fNmmlglUql3Ne1ZhpUsQb1vEZrpgF8KpWCvDbrpgEK7Nw266YBC0IDoUGC0EBokCA0EBokCA2EBgkrroHd++QWTmTFNbjAMRIqmghTRlyT2ZQzu1gDvWgiLBnRXJXVlDedk1KBEdEhLBl57GsAqqsVPjkPCtcCNg16UAew7LD42ZcDFg0CzWM1XUpWvF3ggtBAaJAgNBAaJAgNhAYJQgOhQYLQQGiQIDRYUw1CQLNHFRxn9GotNag87smzvhOXSvHw5VpqEMxeh6GflEpPhuMv66hBpVSpzBzkwvVga/hyHTV4TLUSRVFGr9ZQgyjvQOf6aeB9ymuxdhpUSjObhEm4a7B99oI9SQ7QOYMxeGuwfd7t7rCnWZjczgD4a7Czt9F9zp5mUZq7pCONXYd0iEkDPW1+oX94hP/d7nb3jljS5EKlZBGOOKVSifSsBpMGRi/FdKO7tw+JFHd4K3zukI40sAYe4Ri9Buhmjrtp4h5W1WiNHX6Bb4KX1InNh1aDeEgulXZJk/SUGkQ1v2qO3jTDz/a06Y+97t3dBAMUojNIIK/hpdRAA7en/v+tk2KKjhbUKJqN9ObPZl2JQKmBC9CZdDf8+ki5VpKoJcLSdLIzmMEy9BO/PD14SP/txMOndQJazGsBaDOC9KnC4qXB+3K5/IX+63J6K5ftDDKhzUjU8Cadyo3pNvPZByQafM3x/YpjpnxI7BnMhlIDZPiKOvHZyHS/u1GsS/Ch/PZeoQTw9X0u8LAqbT1Q4qlRyqHpdneju8l+AQlFFQCIiywMoq0HKZ3tkelGt3td4Ap4oDwrYk1bDz5Ftcm4fGS6s3ndL3IJxVGLrdOk1UCWp4YmlmcM5XO1kDltRhrGboXatH8ERwusGtOuaoDzqUZXPegL0yG1CymcPl/gGIKT7gxM3I+gW8NK3T/QlMmPMkyPjjeOTyfDh4LdCBKkMCHAGkRUKdC2Cx5U6etB/xQOvx1dnz+/1W/Y3tw4pDtXTog9g3rpZPL2TYc2dn5Wiyblnm268/z8+mhY/Ifdjb15BJYEZ5BApwD9vVAJ3Pwa4Prz4vT85Vkiw5w0cHrF06DVoNWK6NuFcb7tH2/u9+H6eD/HdVFiFn+CI0e8EIU52oVb9L8fn0F///jH/jzuhCcFwoQbqGNne2rcgs70Ob4Hknth+2zz/JC3DPX8m16kQN02hi4xds5kpAEkMlyfn/IcdXYuuCTDIXbOpr95ftsPDFpMTj0F84SDM4AcsXOdFDvPZCLH6HaLWQguzgCoM9LRp4dpCsRMLw6Pv58VlYGPMwDqjEjmtObF4sb+4Y8f+0UCKz/33i8kKDMS1+v1m+DZ01o5TMn0938cH7LKwMsZAGtGcL/ZbNIFJNn0z16eTwVXNKCTlIFVRpg0cDwA3eL0bB8aNBV5C/WClzMAeg1UxbmJF7yep+cwnU3+poKfMwD6jNS08CZeQJaMcpjSsTMKrmhon0x+giwEwdj75N9BsSGYnh8ag7aP5GsaWz8xB7jF3KRqKlBpyhnUvTpolm5ZKBjk3nWw35ZjBZdeWAlbk/27MWgzYkObJXbOC24qKFrM+vRIf6zE0PA6QSfqxBXsK5CSuGzVAaeNO3d+Zm+KMiNVrc0YN+amf7Z5nB1cGSnOIAapE7rtoPqs2fz1STLmoyqwZfTAzXaglBnxJHdKSu4aoFdff804bSct5jfS18wnKbd3LNVlzYrjqtMIk3rghxFoqHWhghWqnyUu94Kitea3/mDIh3L55+g1IgZXein/rnDZ0PrEMGzO3Se+LZfL92+dc9BiTpV5j7jGjhXajHhSizTXls7Oy9Pk8t+9pp9WvyyXDyY+GgxHjvlIIwbe0GoQNKdG8TNNk3WKhwCPcNFeUl/Mo6uUD/uH57eaivYT6tSooV2T5bj1yVqZaZos1bsGuMq5viId3GKe/wqurD/wdgZArUE42gyH2vR6r4sbOPR67BZnZ/vsOw6u/vinP/NIbALa2NkwpvpaM0yH1fdj7ksice8vf/3b39/8g1t6N1BqYKuqmute4Mz9qwdvf/72z3+9uUMNOJvm4eGjVwc/3z54h7tP1r/f/GcOZ1huDXDxv/558OXRzYIlDrshTbO0Gtwq/nmzlBr8Kv5X7xeQ/4Rl02CBxX/DMmmQFP9TXPw5Fi9zYQk0uMKFD48uD54uuPhvWAINvnx5Xb6L4r9hCTSA8n8fFp8vcfzpSKIyGENTFLB90/aJm44ugQYH9y/fFU4kNnW7HVaV0FaNphU25AoCFLs43pd8E2LXslCNFG6xzbEEzKYpPBz8FQPFoESuZ9Z9reb3OqHtVy2Qd4MGwIVXM3tuCE5c8JmuMRy3oTKazo26DXW3rWqWFdkV07EMHYHeQpGONDk0IxQhCEmzcywZCZHrQlVqzf7m4tANyTRt8Iy2LDmVqt4J8G3QMWxT1Q0PAqPSlqYWmY5g0cBvG4mvKb6Z65LAogEy0p7tW12WoF24c4QGK6fBvas59KZXS4N7ZU5DtGOslgaX+R4HpWS1NEimbN5zT3W1NID3H9KmogqyYhrMBaGB0CBBaCA0SBAarJcG9sT/tKyLBjVpC6LB5jIItOFWTg0/2capLodRYBsxeYniumgQqy2cd6mla2HH8AyzAxA4gyuMkQYXAC3y0PXaaGBqaqOibVUjgKiebOqFLqRkLWeggOc/A5u8hdaCNfg4t4mkerVlai6u8VHTDD1DxfVANxuoCVsIXN+BKGNnyYVqgEOen3MSQVYrYIFaQUjVLagMHr9CFpIB5922s599XqgGD3DYV3w6hTsL1eDdXIZACrNYf3D1ld8yNX6sS7tQBIaMIF+yGE2XExYN5PZgiun3Os8kS76kQjLlumTzjUXIWw90pMNwH0t+98K9g7eX3BLLD0NGdN9pM5oS+HC3beZStAu/YQ3usNFcCg0+PuXwkAM7S6EBjx0UC7AkGtwpQoNCGfm99pFuYxjSGJpEJuOYZmQcY0wyl5nB8YHJLDkz6kyWGeMxxivhAHEtbPaxrN8OYUyS0UzACZ04cIlM4sSHTH4mXc16XN0mD5bbZDuZ31Yy6dSI28TYikaY47C2JFL1RI7fJJ7LfkzMqOsT99nVt7z5/Uy9apqyr6Y6HMs0TfJq4Y6rk4f+PeLdq4cOsWbVIvKESksj/SJJcQLXbdfCXtqzd7bnesghnbrtWEQNArKDb2s94uYWNSDu+SCHiMe2Thkg4mWZPYlUbFqLNPaPdqWMn5Ug1wO1RlQVRZpoGASCFcDxB09Z6EMfUJVG/fjxvoVDbi9Xnzq4oRo66rPAC7EOkpnsRIMU/Fmr48qu01DD0MIeb86O/U6J8Z/u7OohVP0WgF9TnFBTqv6W21GdihPpitZIqgbDL/OtDHXwDE3tWRrEKtYDt/GKIls9u+56chg4EXhO8iMQVu2uL3SOJP7A9h1oBoGDG/Eqzq/i43vABUNWFNNF+C3uSihG/l+pFAgEAoFAIODF/wA+pbKzADLE7wAAAABJRU5ErkJggg==">
            <a:extLst>
              <a:ext uri="{FF2B5EF4-FFF2-40B4-BE49-F238E27FC236}">
                <a16:creationId xmlns:a16="http://schemas.microsoft.com/office/drawing/2014/main" id="{A0EE9A13-5B07-451E-A6D5-627B707F697E}"/>
              </a:ext>
            </a:extLst>
          </p:cNvPr>
          <p:cNvSpPr>
            <a:spLocks noChangeAspect="1" noChangeArrowheads="1"/>
          </p:cNvSpPr>
          <p:nvPr/>
        </p:nvSpPr>
        <p:spPr bwMode="auto">
          <a:xfrm>
            <a:off x="5943599" y="3276599"/>
            <a:ext cx="4180861" cy="41808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文本框 16">
            <a:extLst>
              <a:ext uri="{FF2B5EF4-FFF2-40B4-BE49-F238E27FC236}">
                <a16:creationId xmlns:a16="http://schemas.microsoft.com/office/drawing/2014/main" id="{7D2B8D18-F447-4FE3-A3AB-1F69633F9E99}"/>
              </a:ext>
            </a:extLst>
          </p:cNvPr>
          <p:cNvSpPr txBox="1"/>
          <p:nvPr/>
        </p:nvSpPr>
        <p:spPr>
          <a:xfrm>
            <a:off x="1587059" y="0"/>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200000"/>
              </a:lnSpc>
            </a:pPr>
            <a:r>
              <a:rPr lang="en-US" sz="3200" b="1" dirty="0">
                <a:latin typeface="Times New Roman" panose="02020603050405020304" pitchFamily="18" charset="0"/>
                <a:cs typeface="Times New Roman" panose="02020603050405020304" pitchFamily="18" charset="0"/>
              </a:rPr>
              <a:t>Proposed Algorithm</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6" name="Rectangle 5">
            <a:extLst>
              <a:ext uri="{FF2B5EF4-FFF2-40B4-BE49-F238E27FC236}">
                <a16:creationId xmlns:a16="http://schemas.microsoft.com/office/drawing/2014/main" id="{54E61FF3-A3E6-4275-B720-20222ECA476E}"/>
              </a:ext>
            </a:extLst>
          </p:cNvPr>
          <p:cNvSpPr/>
          <p:nvPr/>
        </p:nvSpPr>
        <p:spPr>
          <a:xfrm>
            <a:off x="1478450" y="1440811"/>
            <a:ext cx="5745310" cy="1107996"/>
          </a:xfrm>
          <a:prstGeom prst="rect">
            <a:avLst/>
          </a:prstGeom>
        </p:spPr>
        <p:txBody>
          <a:bodyPr wrap="square">
            <a:spAutoFit/>
          </a:bodyPr>
          <a:lstStyle/>
          <a:p>
            <a:r>
              <a:rPr lang="vi-VN" dirty="0">
                <a:latin typeface="+mj-lt"/>
              </a:rPr>
              <a:t>Thuật toán này được đề xuất như sau: </a:t>
            </a:r>
            <a:endParaRPr lang="vi-VN" sz="2400" dirty="0">
              <a:latin typeface="+mj-lt"/>
            </a:endParaRPr>
          </a:p>
          <a:p>
            <a:br>
              <a:rPr lang="vi-VN" sz="2400" dirty="0"/>
            </a:br>
            <a:endParaRPr lang="vi-VN" sz="2400" dirty="0"/>
          </a:p>
        </p:txBody>
      </p:sp>
      <p:sp>
        <p:nvSpPr>
          <p:cNvPr id="2" name="Rectangle 1">
            <a:extLst>
              <a:ext uri="{FF2B5EF4-FFF2-40B4-BE49-F238E27FC236}">
                <a16:creationId xmlns:a16="http://schemas.microsoft.com/office/drawing/2014/main" id="{32625E48-A5DA-4BB6-A890-C3981ADE9C65}"/>
              </a:ext>
            </a:extLst>
          </p:cNvPr>
          <p:cNvSpPr/>
          <p:nvPr/>
        </p:nvSpPr>
        <p:spPr>
          <a:xfrm>
            <a:off x="2200726" y="2142916"/>
            <a:ext cx="7002695" cy="1938992"/>
          </a:xfrm>
          <a:prstGeom prst="rect">
            <a:avLst/>
          </a:prstGeom>
        </p:spPr>
        <p:txBody>
          <a:bodyPr wrap="square">
            <a:spAutoFit/>
          </a:bodyPr>
          <a:lstStyle/>
          <a:p>
            <a:pPr marL="342900" indent="-342900">
              <a:buFont typeface="Wingdings" panose="05000000000000000000" pitchFamily="2" charset="2"/>
              <a:buChar char="q"/>
            </a:pPr>
            <a:r>
              <a:rPr lang="vi-VN" sz="2000" dirty="0">
                <a:latin typeface="+mj-lt"/>
              </a:rPr>
              <a:t>Bước 1: Tải hình ảnh để phân đoạn.</a:t>
            </a:r>
          </a:p>
          <a:p>
            <a:pPr marL="342900" indent="-342900">
              <a:buFont typeface="Wingdings" panose="05000000000000000000" pitchFamily="2" charset="2"/>
              <a:buChar char="q"/>
            </a:pPr>
            <a:r>
              <a:rPr lang="vi-VN" sz="2000" dirty="0">
                <a:latin typeface="+mj-lt"/>
              </a:rPr>
              <a:t>Bước 2: Áp dụng partial contrast stretching và khởi tạo số cụm K.</a:t>
            </a:r>
          </a:p>
          <a:p>
            <a:pPr marL="342900" indent="-342900">
              <a:buFont typeface="Wingdings" panose="05000000000000000000" pitchFamily="2" charset="2"/>
              <a:buChar char="q"/>
            </a:pPr>
            <a:r>
              <a:rPr lang="vi-VN" sz="2000" dirty="0">
                <a:latin typeface="+mj-lt"/>
              </a:rPr>
              <a:t>Bước 3: Lấy một centroid ban đầu c1, được chọn ngẫu nhiên từ tập dữ liệu X. </a:t>
            </a:r>
          </a:p>
          <a:p>
            <a:pPr marL="342900" indent="-342900">
              <a:buFont typeface="Wingdings" panose="05000000000000000000" pitchFamily="2" charset="2"/>
              <a:buChar char="q"/>
            </a:pPr>
            <a:r>
              <a:rPr lang="vi-VN" sz="2000" dirty="0">
                <a:latin typeface="+mj-lt"/>
              </a:rPr>
              <a:t>Bước 4:Chọn x    X làm một centroid mới ci với xác suất: </a:t>
            </a:r>
            <a:endParaRPr lang="en-US" sz="2000" dirty="0">
              <a:latin typeface="+mj-lt"/>
            </a:endParaRPr>
          </a:p>
        </p:txBody>
      </p:sp>
      <p:sp>
        <p:nvSpPr>
          <p:cNvPr id="5" name="Rectangle 4">
            <a:extLst>
              <a:ext uri="{FF2B5EF4-FFF2-40B4-BE49-F238E27FC236}">
                <a16:creationId xmlns:a16="http://schemas.microsoft.com/office/drawing/2014/main" id="{5993E0CB-0482-4D1C-B968-19A2D9A403C3}"/>
              </a:ext>
            </a:extLst>
          </p:cNvPr>
          <p:cNvSpPr/>
          <p:nvPr/>
        </p:nvSpPr>
        <p:spPr>
          <a:xfrm>
            <a:off x="1756451" y="5144533"/>
            <a:ext cx="6096000" cy="646331"/>
          </a:xfrm>
          <a:prstGeom prst="rect">
            <a:avLst/>
          </a:prstGeom>
        </p:spPr>
        <p:txBody>
          <a:bodyPr>
            <a:spAutoFit/>
          </a:bodyPr>
          <a:lstStyle/>
          <a:p>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D(x) biểu hiện khoản cách ngắn nhất từ  điểm dữ </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liệu x cho đến trung tâm đã chọn ).</a:t>
            </a:r>
          </a:p>
        </p:txBody>
      </p:sp>
      <p:graphicFrame>
        <p:nvGraphicFramePr>
          <p:cNvPr id="3" name="Object 2"/>
          <p:cNvGraphicFramePr>
            <a:graphicFrameLocks noChangeAspect="1"/>
          </p:cNvGraphicFramePr>
          <p:nvPr>
            <p:extLst>
              <p:ext uri="{D42A27DB-BD31-4B8C-83A1-F6EECF244321}">
                <p14:modId xmlns:p14="http://schemas.microsoft.com/office/powerpoint/2010/main" val="2557715349"/>
              </p:ext>
            </p:extLst>
          </p:nvPr>
        </p:nvGraphicFramePr>
        <p:xfrm>
          <a:off x="4184737" y="3764546"/>
          <a:ext cx="166368" cy="248256"/>
        </p:xfrm>
        <a:graphic>
          <a:graphicData uri="http://schemas.openxmlformats.org/presentationml/2006/ole">
            <mc:AlternateContent xmlns:mc="http://schemas.openxmlformats.org/markup-compatibility/2006">
              <mc:Choice xmlns:v="urn:schemas-microsoft-com:vml" Requires="v">
                <p:oleObj spid="_x0000_s3081" name="Equation" r:id="rId4" imgW="126720" imgH="126720" progId="Equation.DSMT4">
                  <p:embed/>
                </p:oleObj>
              </mc:Choice>
              <mc:Fallback>
                <p:oleObj name="Equation" r:id="rId4" imgW="126720" imgH="126720" progId="Equation.DSMT4">
                  <p:embed/>
                  <p:pic>
                    <p:nvPicPr>
                      <p:cNvPr id="0" name=""/>
                      <p:cNvPicPr/>
                      <p:nvPr/>
                    </p:nvPicPr>
                    <p:blipFill>
                      <a:blip r:embed="rId5"/>
                      <a:stretch>
                        <a:fillRect/>
                      </a:stretch>
                    </p:blipFill>
                    <p:spPr>
                      <a:xfrm>
                        <a:off x="4184737" y="3764546"/>
                        <a:ext cx="166368" cy="24825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849860558"/>
              </p:ext>
            </p:extLst>
          </p:nvPr>
        </p:nvGraphicFramePr>
        <p:xfrm>
          <a:off x="4804451" y="4232220"/>
          <a:ext cx="1570037" cy="762000"/>
        </p:xfrm>
        <a:graphic>
          <a:graphicData uri="http://schemas.openxmlformats.org/presentationml/2006/ole">
            <mc:AlternateContent xmlns:mc="http://schemas.openxmlformats.org/markup-compatibility/2006">
              <mc:Choice xmlns:v="urn:schemas-microsoft-com:vml" Requires="v">
                <p:oleObj spid="_x0000_s3082" name="Equation" r:id="rId6" imgW="1569791" imgH="761874" progId="Equation.DSMT4">
                  <p:embed/>
                </p:oleObj>
              </mc:Choice>
              <mc:Fallback>
                <p:oleObj name="Equation" r:id="rId6" imgW="1569791" imgH="761874" progId="Equation.DSMT4">
                  <p:embed/>
                  <p:pic>
                    <p:nvPicPr>
                      <p:cNvPr id="0" name=""/>
                      <p:cNvPicPr/>
                      <p:nvPr/>
                    </p:nvPicPr>
                    <p:blipFill>
                      <a:blip r:embed="rId7"/>
                      <a:stretch>
                        <a:fillRect/>
                      </a:stretch>
                    </p:blipFill>
                    <p:spPr>
                      <a:xfrm>
                        <a:off x="4804451" y="4232220"/>
                        <a:ext cx="1570037" cy="762000"/>
                      </a:xfrm>
                      <a:prstGeom prst="rect">
                        <a:avLst/>
                      </a:prstGeom>
                    </p:spPr>
                  </p:pic>
                </p:oleObj>
              </mc:Fallback>
            </mc:AlternateContent>
          </a:graphicData>
        </a:graphic>
      </p:graphicFrame>
    </p:spTree>
    <p:extLst>
      <p:ext uri="{BB962C8B-B14F-4D97-AF65-F5344CB8AC3E}">
        <p14:creationId xmlns:p14="http://schemas.microsoft.com/office/powerpoint/2010/main" val="296053339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par>
                                <p:cTn id="21" presetID="16" presetClass="entr" presetSubtype="2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AutoShape 6" descr="data:image/png;base64,iVBORw0KGgoAAAANSUhEUgAAAQMAAADCCAMAAAB6zFdcAAABI1BMVEX///+hoaHu7u64uLgAAAAAAP/8/Pzh4eGLi4v29vagoKDs7Oze3t7z8/Pn5+evr6/T09PFxcW/v799fX2pqanKysphYWGWlpaOjo6Dg4O6urp7e3tsbGzX19fQ0NAAgAAAeQBWVlZGmEZzc3Px+PHk8OTJ4Mnz8/9ISEgAcwCfxp9jY//n5/+Bgf/39//a2v8yMjIYGBiMvIy72LsqKv9QUFAsjCx0r3QUFBTW6NZ+tH6sz6wbjhtRnlFbW1uhof+pqf/Dw/9ISP//AAA4OP+4uP/S0v97e//i4v8+Pj4mJiaYmP+Njf9coVzR6NFLmks4kzgAGBj/Wl5YAACvbW2HqrgAXl4ASSRqAAD/3Nxucf+mUsLZACocHP//RkT/i4tZWf9e7obGAAAKsUlEQVR4nO2dCXvaOhaGj22QF7xgY2MMhkAS0ixdkzZNkzRNum9pO/vMnenM/P9fMTKFTADLyLIgwNX75GkBc2Trk3ykI8kCQCAQCAQCgUAgEAgEAoFAIBAIBAKBQCCYAx1lTWizaxDKa4LBroHEbrpcFMiI0EBoUNB0fpgtP7fNmmlglUql3Ne1ZhpUsQb1vEZrpgF8KpWCvDbrpgEK7Nw266YBC0IDoUGC0EBokCA0EBokCA2EBgkrroHd++QWTmTFNbjAMRIqmghTRlyT2ZQzu1gDvWgiLBnRXJXVlDedk1KBEdEhLBl57GsAqqsVPjkPCtcCNg16UAew7LD42ZcDFg0CzWM1XUpWvF3ggtBAaJAgNBAaJAgNhAYJQgOhQYLQQGiQIDRYUw1CQLNHFRxn9GotNag87smzvhOXSvHw5VpqEMxeh6GflEpPhuMv66hBpVSpzBzkwvVga/hyHTV4TLUSRVFGr9ZQgyjvQOf6aeB9ymuxdhpUSjObhEm4a7B99oI9SQ7QOYMxeGuwfd7t7rCnWZjczgD4a7Czt9F9zp5mUZq7pCONXYd0iEkDPW1+oX94hP/d7nb3jljS5EKlZBGOOKVSifSsBpMGRi/FdKO7tw+JFHd4K3zukI40sAYe4Ri9Buhmjrtp4h5W1WiNHX6Bb4KX1InNh1aDeEgulXZJk/SUGkQ1v2qO3jTDz/a06Y+97t3dBAMUojNIIK/hpdRAA7en/v+tk2KKjhbUKJqN9ObPZl2JQKmBC9CZdDf8+ki5VpKoJcLSdLIzmMEy9BO/PD14SP/txMOndQJazGsBaDOC9KnC4qXB+3K5/IX+63J6K5ftDDKhzUjU8Cadyo3pNvPZByQafM3x/YpjpnxI7BnMhlIDZPiKOvHZyHS/u1GsS/Ch/PZeoQTw9X0u8LAqbT1Q4qlRyqHpdneju8l+AQlFFQCIiywMoq0HKZ3tkelGt3td4Ap4oDwrYk1bDz5Ftcm4fGS6s3ndL3IJxVGLrdOk1UCWp4YmlmcM5XO1kDltRhrGboXatH8ERwusGtOuaoDzqUZXPegL0yG1CymcPl/gGIKT7gxM3I+gW8NK3T/QlMmPMkyPjjeOTyfDh4LdCBKkMCHAGkRUKdC2Cx5U6etB/xQOvx1dnz+/1W/Y3tw4pDtXTog9g3rpZPL2TYc2dn5Wiyblnm268/z8+mhY/Ifdjb15BJYEZ5BApwD9vVAJ3Pwa4Prz4vT85Vkiw5w0cHrF06DVoNWK6NuFcb7tH2/u9+H6eD/HdVFiFn+CI0e8EIU52oVb9L8fn0F///jH/jzuhCcFwoQbqGNne2rcgs70Ob4Hknth+2zz/JC3DPX8m16kQN02hi4xds5kpAEkMlyfn/IcdXYuuCTDIXbOpr95ftsPDFpMTj0F84SDM4AcsXOdFDvPZCLH6HaLWQguzgCoM9LRp4dpCsRMLw6Pv58VlYGPMwDqjEjmtObF4sb+4Y8f+0UCKz/33i8kKDMS1+v1m+DZ01o5TMn0938cH7LKwMsZAGtGcL/ZbNIFJNn0z16eTwVXNKCTlIFVRpg0cDwA3eL0bB8aNBV5C/WClzMAeg1UxbmJF7yep+cwnU3+poKfMwD6jNS08CZeQJaMcpjSsTMKrmhon0x+giwEwdj75N9BsSGYnh8ag7aP5GsaWz8xB7jF3KRqKlBpyhnUvTpolm5ZKBjk3nWw35ZjBZdeWAlbk/27MWgzYkObJXbOC24qKFrM+vRIf6zE0PA6QSfqxBXsK5CSuGzVAaeNO3d+Zm+KMiNVrc0YN+amf7Z5nB1cGSnOIAapE7rtoPqs2fz1STLmoyqwZfTAzXaglBnxJHdKSu4aoFdff804bSct5jfS18wnKbd3LNVlzYrjqtMIk3rghxFoqHWhghWqnyUu94Kitea3/mDIh3L55+g1IgZXein/rnDZ0PrEMGzO3Se+LZfL92+dc9BiTpV5j7jGjhXajHhSizTXls7Oy9Pk8t+9pp9WvyyXDyY+GgxHjvlIIwbe0GoQNKdG8TNNk3WKhwCPcNFeUl/Mo6uUD/uH57eaivYT6tSooV2T5bj1yVqZaZos1bsGuMq5viId3GKe/wqurD/wdgZArUE42gyH2vR6r4sbOPR67BZnZ/vsOw6u/vinP/NIbALa2NkwpvpaM0yH1fdj7ksice8vf/3b39/8g1t6N1BqYKuqmute4Mz9qwdvf/72z3+9uUMNOJvm4eGjVwc/3z54h7tP1r/f/GcOZ1huDXDxv/558OXRzYIlDrshTbO0Gtwq/nmzlBr8Kv5X7xeQ/4Rl02CBxX/DMmmQFP9TXPw5Fi9zYQk0uMKFD48uD54uuPhvWAINvnx5Xb6L4r9hCTSA8n8fFp8vcfzpSKIyGENTFLB90/aJm44ugQYH9y/fFU4kNnW7HVaV0FaNphU25AoCFLs43pd8E2LXslCNFG6xzbEEzKYpPBz8FQPFoESuZ9Z9reb3OqHtVy2Qd4MGwIVXM3tuCE5c8JmuMRy3oTKazo26DXW3rWqWFdkV07EMHYHeQpGONDk0IxQhCEmzcywZCZHrQlVqzf7m4tANyTRt8Iy2LDmVqt4J8G3QMWxT1Q0PAqPSlqYWmY5g0cBvG4mvKb6Z65LAogEy0p7tW12WoF24c4QGK6fBvas59KZXS4N7ZU5DtGOslgaX+R4HpWS1NEimbN5zT3W1NID3H9KmogqyYhrMBaGB0CBBaCA0SBAarJcG9sT/tKyLBjVpC6LB5jIItOFWTg0/2capLodRYBsxeYniumgQqy2cd6mla2HH8AyzAxA4gyuMkQYXAC3y0PXaaGBqaqOibVUjgKiebOqFLqRkLWeggOc/A5u8hdaCNfg4t4mkerVlai6u8VHTDD1DxfVANxuoCVsIXN+BKGNnyYVqgEOen3MSQVYrYIFaQUjVLagMHr9CFpIB5922s599XqgGD3DYV3w6hTsL1eDdXIZACrNYf3D1ld8yNX6sS7tQBIaMIF+yGE2XExYN5PZgiun3Os8kS76kQjLlumTzjUXIWw90pMNwH0t+98K9g7eX3BLLD0NGdN9pM5oS+HC3beZStAu/YQ3usNFcCg0+PuXwkAM7S6EBjx0UC7AkGtwpQoNCGfm99pFuYxjSGJpEJuOYZmQcY0wyl5nB8YHJLDkz6kyWGeMxxivhAHEtbPaxrN8OYUyS0UzACZ04cIlM4sSHTH4mXc16XN0mD5bbZDuZ31Yy6dSI28TYikaY47C2JFL1RI7fJJ7LfkzMqOsT99nVt7z5/Uy9apqyr6Y6HMs0TfJq4Y6rk4f+PeLdq4cOsWbVIvKESksj/SJJcQLXbdfCXtqzd7bnesghnbrtWEQNArKDb2s94uYWNSDu+SCHiMe2Thkg4mWZPYlUbFqLNPaPdqWMn5Ug1wO1RlQVRZpoGASCFcDxB09Z6EMfUJVG/fjxvoVDbi9Xnzq4oRo66rPAC7EOkpnsRIMU/Fmr48qu01DD0MIeb86O/U6J8Z/u7OohVP0WgF9TnFBTqv6W21GdihPpitZIqgbDL/OtDHXwDE3tWRrEKtYDt/GKIls9u+56chg4EXhO8iMQVu2uL3SOJP7A9h1oBoGDG/Eqzq/i43vABUNWFNNF+C3uSihG/l+pFAgEAoFAIODF/wA+pbKzADLE7wAAAABJRU5ErkJggg==">
            <a:extLst>
              <a:ext uri="{FF2B5EF4-FFF2-40B4-BE49-F238E27FC236}">
                <a16:creationId xmlns:a16="http://schemas.microsoft.com/office/drawing/2014/main" id="{A0EE9A13-5B07-451E-A6D5-627B707F697E}"/>
              </a:ext>
            </a:extLst>
          </p:cNvPr>
          <p:cNvSpPr>
            <a:spLocks noChangeAspect="1" noChangeArrowheads="1"/>
          </p:cNvSpPr>
          <p:nvPr/>
        </p:nvSpPr>
        <p:spPr bwMode="auto">
          <a:xfrm>
            <a:off x="5943599" y="3276599"/>
            <a:ext cx="4180861" cy="41808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文本框 16">
            <a:extLst>
              <a:ext uri="{FF2B5EF4-FFF2-40B4-BE49-F238E27FC236}">
                <a16:creationId xmlns:a16="http://schemas.microsoft.com/office/drawing/2014/main" id="{7D2B8D18-F447-4FE3-A3AB-1F69633F9E99}"/>
              </a:ext>
            </a:extLst>
          </p:cNvPr>
          <p:cNvSpPr txBox="1"/>
          <p:nvPr/>
        </p:nvSpPr>
        <p:spPr>
          <a:xfrm>
            <a:off x="1587059" y="0"/>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200000"/>
              </a:lnSpc>
            </a:pPr>
            <a:r>
              <a:rPr lang="en-US" sz="3200" b="1" dirty="0">
                <a:latin typeface="Times New Roman" panose="02020603050405020304" pitchFamily="18" charset="0"/>
                <a:cs typeface="Times New Roman" panose="02020603050405020304" pitchFamily="18" charset="0"/>
              </a:rPr>
              <a:t>Proposed Algorithm</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3" name="Rectangle 2">
            <a:extLst>
              <a:ext uri="{FF2B5EF4-FFF2-40B4-BE49-F238E27FC236}">
                <a16:creationId xmlns:a16="http://schemas.microsoft.com/office/drawing/2014/main" id="{F0C93CE6-75D2-4724-86FA-A5DDB910CABF}"/>
              </a:ext>
            </a:extLst>
          </p:cNvPr>
          <p:cNvSpPr/>
          <p:nvPr/>
        </p:nvSpPr>
        <p:spPr>
          <a:xfrm>
            <a:off x="1219200" y="1582341"/>
            <a:ext cx="7924800" cy="5016758"/>
          </a:xfrm>
          <a:prstGeom prst="rect">
            <a:avLst/>
          </a:prstGeom>
        </p:spPr>
        <p:txBody>
          <a:bodyPr wrap="square">
            <a:spAutoFit/>
          </a:bodyPr>
          <a:lstStyle/>
          <a:p>
            <a:pPr marL="342900" indent="-342900">
              <a:buFont typeface="Wingdings" panose="05000000000000000000" pitchFamily="2" charset="2"/>
              <a:buChar char="q"/>
            </a:pPr>
            <a:r>
              <a:rPr lang="vi-VN" sz="2000" dirty="0">
                <a:latin typeface="+mj-lt"/>
              </a:rPr>
              <a:t>Bước 5: Lặp lại bước 4 cho đến khi tìm được K centroids ban đầu .</a:t>
            </a:r>
          </a:p>
          <a:p>
            <a:pPr marL="342900" indent="-342900">
              <a:buFont typeface="Wingdings" panose="05000000000000000000" pitchFamily="2" charset="2"/>
              <a:buChar char="q"/>
            </a:pPr>
            <a:r>
              <a:rPr lang="vi-VN" sz="2000" dirty="0">
                <a:latin typeface="+mj-lt"/>
              </a:rPr>
              <a:t>Bước 6: Tìm khoảng cách Euclidean của mỗi centroid từ mọi điểm ảnh của ảnh bằng quan hệ sau: </a:t>
            </a:r>
            <a:endParaRPr lang="en-US" sz="2000" dirty="0">
              <a:latin typeface="+mj-lt"/>
            </a:endParaRPr>
          </a:p>
          <a:p>
            <a:endParaRPr lang="en-US" sz="2000" dirty="0">
              <a:latin typeface="+mj-lt"/>
            </a:endParaRPr>
          </a:p>
          <a:p>
            <a:endParaRPr lang="vi-VN" sz="2000" dirty="0">
              <a:latin typeface="+mj-lt"/>
            </a:endParaRPr>
          </a:p>
          <a:p>
            <a:endParaRPr lang="vi-VN" sz="2000" dirty="0">
              <a:latin typeface="+mj-lt"/>
            </a:endParaRPr>
          </a:p>
          <a:p>
            <a:pPr marL="342900" indent="-342900">
              <a:buFont typeface="Wingdings" panose="05000000000000000000" pitchFamily="2" charset="2"/>
              <a:buChar char="q"/>
            </a:pPr>
            <a:r>
              <a:rPr lang="vi-VN" sz="2000" dirty="0">
                <a:latin typeface="+mj-lt"/>
              </a:rPr>
              <a:t>Bước 7: Gom điểm ảnh có khoảng cách tối thiểu với centroid đến cụm tương ứng với centroid của nó.</a:t>
            </a:r>
          </a:p>
          <a:p>
            <a:pPr marL="342900" indent="-342900">
              <a:buFont typeface="Wingdings" panose="05000000000000000000" pitchFamily="2" charset="2"/>
              <a:buChar char="q"/>
            </a:pPr>
            <a:r>
              <a:rPr lang="vi-VN" sz="2000" dirty="0">
                <a:latin typeface="+mj-lt"/>
              </a:rPr>
              <a:t>Bước 8: Tính toán lại vị trí trung tâm mới bằng cách sử dụng phương trình:</a:t>
            </a:r>
            <a:endParaRPr lang="en-US" sz="2000" dirty="0">
              <a:latin typeface="+mj-lt"/>
            </a:endParaRPr>
          </a:p>
          <a:p>
            <a:endParaRPr lang="en-US" sz="2000" dirty="0">
              <a:latin typeface="+mj-lt"/>
            </a:endParaRPr>
          </a:p>
          <a:p>
            <a:endParaRPr lang="vi-VN" sz="2000" dirty="0">
              <a:latin typeface="+mj-lt"/>
            </a:endParaRPr>
          </a:p>
          <a:p>
            <a:endParaRPr lang="en-US" sz="2000" dirty="0">
              <a:latin typeface="+mj-lt"/>
            </a:endParaRPr>
          </a:p>
          <a:p>
            <a:endParaRPr lang="vi-VN" sz="2000" dirty="0">
              <a:latin typeface="+mj-lt"/>
            </a:endParaRPr>
          </a:p>
          <a:p>
            <a:pPr marL="342900" indent="-342900">
              <a:buFont typeface="Wingdings" panose="05000000000000000000" pitchFamily="2" charset="2"/>
              <a:buChar char="q"/>
            </a:pPr>
            <a:r>
              <a:rPr lang="vi-VN" sz="2000" dirty="0">
                <a:latin typeface="+mj-lt"/>
              </a:rPr>
              <a:t>Bước 9: Lặp lại các bước 7-8 cho đến khi nó thỏa mãn đúng sai.</a:t>
            </a:r>
          </a:p>
          <a:p>
            <a:pPr marL="342900" indent="-342900">
              <a:buFont typeface="Wingdings" panose="05000000000000000000" pitchFamily="2" charset="2"/>
              <a:buChar char="q"/>
            </a:pPr>
            <a:r>
              <a:rPr lang="vi-VN" sz="2000" dirty="0">
                <a:latin typeface="+mj-lt"/>
              </a:rPr>
              <a:t>Bước 10: Định hình lại cụm vào hình ảnh</a:t>
            </a:r>
          </a:p>
        </p:txBody>
      </p:sp>
      <p:graphicFrame>
        <p:nvGraphicFramePr>
          <p:cNvPr id="2" name="Object 1"/>
          <p:cNvGraphicFramePr>
            <a:graphicFrameLocks noChangeAspect="1"/>
          </p:cNvGraphicFramePr>
          <p:nvPr>
            <p:extLst>
              <p:ext uri="{D42A27DB-BD31-4B8C-83A1-F6EECF244321}">
                <p14:modId xmlns:p14="http://schemas.microsoft.com/office/powerpoint/2010/main" val="1766555383"/>
              </p:ext>
            </p:extLst>
          </p:nvPr>
        </p:nvGraphicFramePr>
        <p:xfrm>
          <a:off x="3881729" y="2771799"/>
          <a:ext cx="2755367" cy="504800"/>
        </p:xfrm>
        <a:graphic>
          <a:graphicData uri="http://schemas.openxmlformats.org/presentationml/2006/ole">
            <mc:AlternateContent xmlns:mc="http://schemas.openxmlformats.org/markup-compatibility/2006">
              <mc:Choice xmlns:v="urn:schemas-microsoft-com:vml" Requires="v">
                <p:oleObj spid="_x0000_s4104" name="Equation" r:id="rId4" imgW="2080154" imgH="380937" progId="Equation.DSMT4">
                  <p:embed/>
                </p:oleObj>
              </mc:Choice>
              <mc:Fallback>
                <p:oleObj name="Equation" r:id="rId4" imgW="2080154" imgH="380937" progId="Equation.DSMT4">
                  <p:embed/>
                  <p:pic>
                    <p:nvPicPr>
                      <p:cNvPr id="0" name=""/>
                      <p:cNvPicPr/>
                      <p:nvPr/>
                    </p:nvPicPr>
                    <p:blipFill>
                      <a:blip r:embed="rId5"/>
                      <a:stretch>
                        <a:fillRect/>
                      </a:stretch>
                    </p:blipFill>
                    <p:spPr>
                      <a:xfrm>
                        <a:off x="3881729" y="2771799"/>
                        <a:ext cx="2755367" cy="5048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372912396"/>
              </p:ext>
            </p:extLst>
          </p:nvPr>
        </p:nvGraphicFramePr>
        <p:xfrm>
          <a:off x="3816654" y="4754140"/>
          <a:ext cx="2820442" cy="933596"/>
        </p:xfrm>
        <a:graphic>
          <a:graphicData uri="http://schemas.openxmlformats.org/presentationml/2006/ole">
            <mc:AlternateContent xmlns:mc="http://schemas.openxmlformats.org/markup-compatibility/2006">
              <mc:Choice xmlns:v="urn:schemas-microsoft-com:vml" Requires="v">
                <p:oleObj spid="_x0000_s4105" name="Equation" r:id="rId6" imgW="2278345" imgH="754239" progId="Equation.DSMT4">
                  <p:embed/>
                </p:oleObj>
              </mc:Choice>
              <mc:Fallback>
                <p:oleObj name="Equation" r:id="rId6" imgW="2278345" imgH="754239" progId="Equation.DSMT4">
                  <p:embed/>
                  <p:pic>
                    <p:nvPicPr>
                      <p:cNvPr id="0" name=""/>
                      <p:cNvPicPr/>
                      <p:nvPr/>
                    </p:nvPicPr>
                    <p:blipFill>
                      <a:blip r:embed="rId7"/>
                      <a:stretch>
                        <a:fillRect/>
                      </a:stretch>
                    </p:blipFill>
                    <p:spPr>
                      <a:xfrm>
                        <a:off x="3816654" y="4754140"/>
                        <a:ext cx="2820442" cy="933596"/>
                      </a:xfrm>
                      <a:prstGeom prst="rect">
                        <a:avLst/>
                      </a:prstGeom>
                    </p:spPr>
                  </p:pic>
                </p:oleObj>
              </mc:Fallback>
            </mc:AlternateContent>
          </a:graphicData>
        </a:graphic>
      </p:graphicFrame>
    </p:spTree>
    <p:extLst>
      <p:ext uri="{BB962C8B-B14F-4D97-AF65-F5344CB8AC3E}">
        <p14:creationId xmlns:p14="http://schemas.microsoft.com/office/powerpoint/2010/main" val="255426810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文本框 16">
            <a:extLst>
              <a:ext uri="{FF2B5EF4-FFF2-40B4-BE49-F238E27FC236}">
                <a16:creationId xmlns:a16="http://schemas.microsoft.com/office/drawing/2014/main" id="{7D2B8D18-F447-4FE3-A3AB-1F69633F9E99}"/>
              </a:ext>
            </a:extLst>
          </p:cNvPr>
          <p:cNvSpPr txBox="1"/>
          <p:nvPr/>
        </p:nvSpPr>
        <p:spPr>
          <a:xfrm>
            <a:off x="1068899" y="-165488"/>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200000"/>
              </a:lnSpc>
            </a:pPr>
            <a:r>
              <a:rPr lang="en-US" sz="3200" b="1" dirty="0">
                <a:latin typeface="Times New Roman" panose="02020603050405020304" pitchFamily="18" charset="0"/>
                <a:cs typeface="Times New Roman" panose="02020603050405020304" pitchFamily="18" charset="0"/>
              </a:rPr>
              <a:t>Proposed Algorithm</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2" name="Rectangle 1">
            <a:extLst>
              <a:ext uri="{FF2B5EF4-FFF2-40B4-BE49-F238E27FC236}">
                <a16:creationId xmlns:a16="http://schemas.microsoft.com/office/drawing/2014/main" id="{44A68511-0454-4D7C-A1F3-0E38258EB474}"/>
              </a:ext>
            </a:extLst>
          </p:cNvPr>
          <p:cNvSpPr/>
          <p:nvPr/>
        </p:nvSpPr>
        <p:spPr>
          <a:xfrm>
            <a:off x="1729595" y="1443793"/>
            <a:ext cx="3966807" cy="584775"/>
          </a:xfrm>
          <a:prstGeom prst="rect">
            <a:avLst/>
          </a:prstGeom>
        </p:spPr>
        <p:txBody>
          <a:bodyPr wrap="square">
            <a:spAutoFit/>
          </a:bodyPr>
          <a:lstStyle/>
          <a:p>
            <a:r>
              <a:rPr lang="vi-VN" sz="3200" dirty="0">
                <a:latin typeface="Times New Roman" panose="02020603050405020304" pitchFamily="18" charset="0"/>
                <a:cs typeface="Times New Roman" panose="02020603050405020304" pitchFamily="18" charset="0"/>
              </a:rPr>
              <a:t>Sơ Đồ Khối: </a:t>
            </a:r>
            <a:endParaRPr lang="en-US" sz="3200"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7F90629A-6322-49E9-8EEB-E33870AA27D3}"/>
              </a:ext>
            </a:extLst>
          </p:cNvPr>
          <p:cNvSpPr/>
          <p:nvPr/>
        </p:nvSpPr>
        <p:spPr>
          <a:xfrm>
            <a:off x="839754" y="2541479"/>
            <a:ext cx="2295537" cy="14590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8EF7C0FF-F52F-44B4-9F80-DDB61310CD23}"/>
              </a:ext>
            </a:extLst>
          </p:cNvPr>
          <p:cNvCxnSpPr>
            <a:cxnSpLocks/>
            <a:stCxn id="5" idx="6"/>
            <a:endCxn id="14" idx="1"/>
          </p:cNvCxnSpPr>
          <p:nvPr/>
        </p:nvCxnSpPr>
        <p:spPr>
          <a:xfrm>
            <a:off x="3135291" y="3270985"/>
            <a:ext cx="964537" cy="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C5B81AC-84ED-44F1-B6EE-6C1F0A7359BD}"/>
              </a:ext>
            </a:extLst>
          </p:cNvPr>
          <p:cNvSpPr/>
          <p:nvPr/>
        </p:nvSpPr>
        <p:spPr>
          <a:xfrm>
            <a:off x="4099828" y="2560702"/>
            <a:ext cx="1778342" cy="143978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3CC0132E-F267-4AA5-94D3-AA5232E4ECA4}"/>
              </a:ext>
            </a:extLst>
          </p:cNvPr>
          <p:cNvSpPr/>
          <p:nvPr/>
        </p:nvSpPr>
        <p:spPr>
          <a:xfrm>
            <a:off x="6842708" y="2560703"/>
            <a:ext cx="1654505" cy="145903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3C3163A2-7DC3-40C2-B134-AAACDEAD2EA5}"/>
              </a:ext>
            </a:extLst>
          </p:cNvPr>
          <p:cNvSpPr/>
          <p:nvPr/>
        </p:nvSpPr>
        <p:spPr>
          <a:xfrm>
            <a:off x="9322731" y="2350702"/>
            <a:ext cx="2399991" cy="187903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5C37D95D-7C7E-4988-9F53-8B3BE9255027}"/>
              </a:ext>
            </a:extLst>
          </p:cNvPr>
          <p:cNvCxnSpPr>
            <a:cxnSpLocks/>
            <a:stCxn id="14" idx="3"/>
            <a:endCxn id="15" idx="1"/>
          </p:cNvCxnSpPr>
          <p:nvPr/>
        </p:nvCxnSpPr>
        <p:spPr>
          <a:xfrm>
            <a:off x="5878170" y="3280596"/>
            <a:ext cx="964538" cy="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B78FC3-7C38-4B73-8944-02AC6795D209}"/>
              </a:ext>
            </a:extLst>
          </p:cNvPr>
          <p:cNvCxnSpPr>
            <a:stCxn id="15" idx="3"/>
            <a:endCxn id="16" idx="2"/>
          </p:cNvCxnSpPr>
          <p:nvPr/>
        </p:nvCxnSpPr>
        <p:spPr>
          <a:xfrm>
            <a:off x="8497213" y="3290220"/>
            <a:ext cx="825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786228E-CBA1-4D3F-A0D2-A5B996F031D8}"/>
              </a:ext>
            </a:extLst>
          </p:cNvPr>
          <p:cNvSpPr/>
          <p:nvPr/>
        </p:nvSpPr>
        <p:spPr>
          <a:xfrm>
            <a:off x="1219198" y="3066261"/>
            <a:ext cx="1870176"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Image input</a:t>
            </a:r>
          </a:p>
        </p:txBody>
      </p:sp>
      <p:sp>
        <p:nvSpPr>
          <p:cNvPr id="31" name="Rectangle 30">
            <a:extLst>
              <a:ext uri="{FF2B5EF4-FFF2-40B4-BE49-F238E27FC236}">
                <a16:creationId xmlns:a16="http://schemas.microsoft.com/office/drawing/2014/main" id="{005AE22B-26D6-49EE-8894-FEA33BE9865C}"/>
              </a:ext>
            </a:extLst>
          </p:cNvPr>
          <p:cNvSpPr/>
          <p:nvPr/>
        </p:nvSpPr>
        <p:spPr>
          <a:xfrm>
            <a:off x="4152292" y="2967053"/>
            <a:ext cx="1765741"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Partial contrast stretching</a:t>
            </a:r>
          </a:p>
        </p:txBody>
      </p:sp>
      <p:sp>
        <p:nvSpPr>
          <p:cNvPr id="32" name="Rectangle 31">
            <a:extLst>
              <a:ext uri="{FF2B5EF4-FFF2-40B4-BE49-F238E27FC236}">
                <a16:creationId xmlns:a16="http://schemas.microsoft.com/office/drawing/2014/main" id="{979307C0-9D71-4E4B-B6D7-FCC829184450}"/>
              </a:ext>
            </a:extLst>
          </p:cNvPr>
          <p:cNvSpPr/>
          <p:nvPr/>
        </p:nvSpPr>
        <p:spPr>
          <a:xfrm>
            <a:off x="6860266" y="3124200"/>
            <a:ext cx="1765741"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K-means++</a:t>
            </a:r>
            <a:r>
              <a:rPr lang="vi-VN"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E7ED0E28-9074-4391-A7EA-17C4BDAB22D8}"/>
              </a:ext>
            </a:extLst>
          </p:cNvPr>
          <p:cNvSpPr/>
          <p:nvPr/>
        </p:nvSpPr>
        <p:spPr>
          <a:xfrm>
            <a:off x="9847870" y="3095929"/>
            <a:ext cx="1765741"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Output image</a:t>
            </a:r>
          </a:p>
        </p:txBody>
      </p:sp>
      <p:sp>
        <p:nvSpPr>
          <p:cNvPr id="29" name="Rectangle 28">
            <a:extLst>
              <a:ext uri="{FF2B5EF4-FFF2-40B4-BE49-F238E27FC236}">
                <a16:creationId xmlns:a16="http://schemas.microsoft.com/office/drawing/2014/main" id="{E2200C85-5793-4092-A91D-8DB36CA9B36E}"/>
              </a:ext>
            </a:extLst>
          </p:cNvPr>
          <p:cNvSpPr/>
          <p:nvPr/>
        </p:nvSpPr>
        <p:spPr>
          <a:xfrm>
            <a:off x="1729595" y="4526107"/>
            <a:ext cx="5892895"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Feature Space: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data points</a:t>
            </a:r>
          </a:p>
        </p:txBody>
      </p:sp>
    </p:spTree>
    <p:extLst>
      <p:ext uri="{BB962C8B-B14F-4D97-AF65-F5344CB8AC3E}">
        <p14:creationId xmlns:p14="http://schemas.microsoft.com/office/powerpoint/2010/main" val="25078391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500" fill="hold"/>
                                        <p:tgtEl>
                                          <p:spTgt spid="24"/>
                                        </p:tgtEl>
                                        <p:attrNameLst>
                                          <p:attrName>ppt_w</p:attrName>
                                        </p:attrNameLst>
                                      </p:cBhvr>
                                      <p:tavLst>
                                        <p:tav tm="0">
                                          <p:val>
                                            <p:fltVal val="0"/>
                                          </p:val>
                                        </p:tav>
                                        <p:tav tm="100000">
                                          <p:val>
                                            <p:strVal val="#ppt_w"/>
                                          </p:val>
                                        </p:tav>
                                      </p:tavLst>
                                    </p:anim>
                                    <p:anim calcmode="lin" valueType="num">
                                      <p:cBhvr>
                                        <p:cTn id="59" dur="500" fill="hold"/>
                                        <p:tgtEl>
                                          <p:spTgt spid="24"/>
                                        </p:tgtEl>
                                        <p:attrNameLst>
                                          <p:attrName>ppt_h</p:attrName>
                                        </p:attrNameLst>
                                      </p:cBhvr>
                                      <p:tavLst>
                                        <p:tav tm="0">
                                          <p:val>
                                            <p:fltVal val="0"/>
                                          </p:val>
                                        </p:tav>
                                        <p:tav tm="100000">
                                          <p:val>
                                            <p:strVal val="#ppt_h"/>
                                          </p:val>
                                        </p:tav>
                                      </p:tavLst>
                                    </p:anim>
                                    <p:animEffect transition="in" filter="fade">
                                      <p:cBhvr>
                                        <p:cTn id="60" dur="500"/>
                                        <p:tgtEl>
                                          <p:spTgt spid="2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animEffect transition="in" filter="fade">
                                      <p:cBhvr>
                                        <p:cTn id="65" dur="500"/>
                                        <p:tgtEl>
                                          <p:spTgt spid="16"/>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fltVal val="0"/>
                                          </p:val>
                                        </p:tav>
                                        <p:tav tm="100000">
                                          <p:val>
                                            <p:strVal val="#ppt_w"/>
                                          </p:val>
                                        </p:tav>
                                      </p:tavLst>
                                    </p:anim>
                                    <p:anim calcmode="lin" valueType="num">
                                      <p:cBhvr>
                                        <p:cTn id="69" dur="500" fill="hold"/>
                                        <p:tgtEl>
                                          <p:spTgt spid="33"/>
                                        </p:tgtEl>
                                        <p:attrNameLst>
                                          <p:attrName>ppt_h</p:attrName>
                                        </p:attrNameLst>
                                      </p:cBhvr>
                                      <p:tavLst>
                                        <p:tav tm="0">
                                          <p:val>
                                            <p:fltVal val="0"/>
                                          </p:val>
                                        </p:tav>
                                        <p:tav tm="100000">
                                          <p:val>
                                            <p:strVal val="#ppt_h"/>
                                          </p:val>
                                        </p:tav>
                                      </p:tavLst>
                                    </p:anim>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randombar(horizontal)">
                                      <p:cBhvr>
                                        <p:cTn id="7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4" grpId="0" animBg="1"/>
      <p:bldP spid="15" grpId="0" animBg="1"/>
      <p:bldP spid="16" grpId="0" animBg="1"/>
      <p:bldP spid="30" grpId="0"/>
      <p:bldP spid="31" grpId="0"/>
      <p:bldP spid="32" grpId="0"/>
      <p:bldP spid="33"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602877"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493705" y="96532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686957" y="330467"/>
            <a:ext cx="4037320"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04</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文本框 13">
            <a:extLst>
              <a:ext uri="{FF2B5EF4-FFF2-40B4-BE49-F238E27FC236}">
                <a16:creationId xmlns:a16="http://schemas.microsoft.com/office/drawing/2014/main" id="{623A914F-1807-47E1-A3FD-FFB18A16F678}"/>
              </a:ext>
            </a:extLst>
          </p:cNvPr>
          <p:cNvSpPr txBox="1"/>
          <p:nvPr/>
        </p:nvSpPr>
        <p:spPr>
          <a:xfrm>
            <a:off x="6089559" y="3044279"/>
            <a:ext cx="3953601" cy="769441"/>
          </a:xfrm>
          <a:prstGeom prst="rect">
            <a:avLst/>
          </a:prstGeom>
          <a:solidFill>
            <a:schemeClr val="bg1"/>
          </a:solidFill>
        </p:spPr>
        <p:txBody>
          <a:bodyPr wrap="square" rtlCol="0">
            <a:spAutoFit/>
          </a:bodyPr>
          <a:lstStyle/>
          <a:p>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III/</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Kết</a:t>
            </a:r>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quả</a:t>
            </a:r>
            <a:endPar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Tree>
    <p:extLst>
      <p:ext uri="{BB962C8B-B14F-4D97-AF65-F5344CB8AC3E}">
        <p14:creationId xmlns:p14="http://schemas.microsoft.com/office/powerpoint/2010/main" val="87491475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文本框 16">
            <a:extLst>
              <a:ext uri="{FF2B5EF4-FFF2-40B4-BE49-F238E27FC236}">
                <a16:creationId xmlns:a16="http://schemas.microsoft.com/office/drawing/2014/main" id="{7D2B8D18-F447-4FE3-A3AB-1F69633F9E99}"/>
              </a:ext>
            </a:extLst>
          </p:cNvPr>
          <p:cNvSpPr txBox="1"/>
          <p:nvPr/>
        </p:nvSpPr>
        <p:spPr>
          <a:xfrm>
            <a:off x="1068899" y="-165488"/>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200000"/>
              </a:lnSpc>
            </a:pPr>
            <a:r>
              <a:rPr lang="en-US" altLang="zh-CN" sz="3200" b="1" dirty="0" err="1">
                <a:latin typeface="Times New Roman" panose="02020603050405020304" pitchFamily="18" charset="0"/>
                <a:cs typeface="Times New Roman" panose="02020603050405020304" pitchFamily="18" charset="0"/>
              </a:rPr>
              <a:t>Kết</a:t>
            </a:r>
            <a:r>
              <a:rPr lang="en-US" altLang="zh-CN" sz="3200" b="1" dirty="0">
                <a:latin typeface="Times New Roman" panose="02020603050405020304" pitchFamily="18" charset="0"/>
                <a:cs typeface="Times New Roman" panose="02020603050405020304" pitchFamily="18" charset="0"/>
              </a:rPr>
              <a:t> </a:t>
            </a:r>
            <a:r>
              <a:rPr lang="en-US" altLang="zh-CN" sz="3200" b="1" dirty="0" err="1">
                <a:latin typeface="Times New Roman" panose="02020603050405020304" pitchFamily="18" charset="0"/>
                <a:cs typeface="Times New Roman" panose="02020603050405020304" pitchFamily="18" charset="0"/>
              </a:rPr>
              <a:t>quả</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6" name="Rectangle 5">
            <a:extLst>
              <a:ext uri="{FF2B5EF4-FFF2-40B4-BE49-F238E27FC236}">
                <a16:creationId xmlns:a16="http://schemas.microsoft.com/office/drawing/2014/main" id="{5D3BB3EC-EDA1-4743-876C-E97CD80530C1}"/>
              </a:ext>
            </a:extLst>
          </p:cNvPr>
          <p:cNvSpPr/>
          <p:nvPr/>
        </p:nvSpPr>
        <p:spPr>
          <a:xfrm>
            <a:off x="1068899" y="1720334"/>
            <a:ext cx="1084912"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Test 1: </a:t>
            </a:r>
          </a:p>
        </p:txBody>
      </p:sp>
      <p:sp>
        <p:nvSpPr>
          <p:cNvPr id="7" name="Rectangle 6">
            <a:extLst>
              <a:ext uri="{FF2B5EF4-FFF2-40B4-BE49-F238E27FC236}">
                <a16:creationId xmlns:a16="http://schemas.microsoft.com/office/drawing/2014/main" id="{FECE1FE7-F8E6-4C10-B509-3DA41446419F}"/>
              </a:ext>
            </a:extLst>
          </p:cNvPr>
          <p:cNvSpPr/>
          <p:nvPr/>
        </p:nvSpPr>
        <p:spPr>
          <a:xfrm>
            <a:off x="4156114" y="724398"/>
            <a:ext cx="2031325" cy="461665"/>
          </a:xfrm>
          <a:prstGeom prst="rect">
            <a:avLst/>
          </a:prstGeom>
        </p:spPr>
        <p:txBody>
          <a:bodyPr wrap="none">
            <a:spAutoFit/>
          </a:bodyPr>
          <a:lstStyle/>
          <a:p>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Gốc</a:t>
            </a:r>
            <a:r>
              <a:rPr lang="en-US" sz="2400" dirty="0">
                <a:latin typeface="Times New Roman" panose="02020603050405020304" pitchFamily="18" charset="0"/>
                <a:cs typeface="Times New Roman" panose="02020603050405020304" pitchFamily="18" charset="0"/>
              </a:rPr>
              <a:t>	</a:t>
            </a:r>
          </a:p>
        </p:txBody>
      </p:sp>
      <p:sp>
        <p:nvSpPr>
          <p:cNvPr id="8" name="Rectangle 7">
            <a:extLst>
              <a:ext uri="{FF2B5EF4-FFF2-40B4-BE49-F238E27FC236}">
                <a16:creationId xmlns:a16="http://schemas.microsoft.com/office/drawing/2014/main" id="{E647ABAA-4F17-409D-AFB7-E7C63180E896}"/>
              </a:ext>
            </a:extLst>
          </p:cNvPr>
          <p:cNvSpPr/>
          <p:nvPr/>
        </p:nvSpPr>
        <p:spPr>
          <a:xfrm>
            <a:off x="7927285" y="724398"/>
            <a:ext cx="2768707" cy="461665"/>
          </a:xfrm>
          <a:prstGeom prst="rect">
            <a:avLst/>
          </a:prstGeom>
        </p:spPr>
        <p:txBody>
          <a:bodyPr wrap="none">
            <a:spAutoFit/>
          </a:bodyPr>
          <a:lstStyle/>
          <a:p>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Đoạn</a:t>
            </a:r>
            <a:r>
              <a:rPr lang="en-US" sz="2400" dirty="0">
                <a:latin typeface="Times New Roman" panose="02020603050405020304" pitchFamily="18" charset="0"/>
                <a:cs typeface="Times New Roman" panose="02020603050405020304" pitchFamily="18" charset="0"/>
              </a:rPr>
              <a:t>(k=2)</a:t>
            </a:r>
          </a:p>
        </p:txBody>
      </p:sp>
      <p:sp>
        <p:nvSpPr>
          <p:cNvPr id="11" name="Rectangle 10">
            <a:extLst>
              <a:ext uri="{FF2B5EF4-FFF2-40B4-BE49-F238E27FC236}">
                <a16:creationId xmlns:a16="http://schemas.microsoft.com/office/drawing/2014/main" id="{5025C449-AD3A-436E-83B8-F3E5E53CABA6}"/>
              </a:ext>
            </a:extLst>
          </p:cNvPr>
          <p:cNvSpPr/>
          <p:nvPr/>
        </p:nvSpPr>
        <p:spPr>
          <a:xfrm>
            <a:off x="1068899" y="4905494"/>
            <a:ext cx="1084912"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Test 2: </a:t>
            </a:r>
          </a:p>
        </p:txBody>
      </p:sp>
      <p:pic>
        <p:nvPicPr>
          <p:cNvPr id="25" name="Picture 24">
            <a:extLst>
              <a:ext uri="{FF2B5EF4-FFF2-40B4-BE49-F238E27FC236}">
                <a16:creationId xmlns:a16="http://schemas.microsoft.com/office/drawing/2014/main" id="{721F2E58-EF9D-4A77-B301-8BC68E08CF70}"/>
              </a:ext>
            </a:extLst>
          </p:cNvPr>
          <p:cNvPicPr>
            <a:picLocks noChangeAspect="1"/>
          </p:cNvPicPr>
          <p:nvPr/>
        </p:nvPicPr>
        <p:blipFill>
          <a:blip r:embed="rId3"/>
          <a:stretch>
            <a:fillRect/>
          </a:stretch>
        </p:blipFill>
        <p:spPr>
          <a:xfrm>
            <a:off x="6645677" y="2309906"/>
            <a:ext cx="818539" cy="402859"/>
          </a:xfrm>
          <a:prstGeom prst="rect">
            <a:avLst/>
          </a:prstGeom>
        </p:spPr>
      </p:pic>
      <p:pic>
        <p:nvPicPr>
          <p:cNvPr id="26" name="Picture 25">
            <a:extLst>
              <a:ext uri="{FF2B5EF4-FFF2-40B4-BE49-F238E27FC236}">
                <a16:creationId xmlns:a16="http://schemas.microsoft.com/office/drawing/2014/main" id="{1115464D-8A38-4A78-A6C1-FFADD4DC4B6B}"/>
              </a:ext>
            </a:extLst>
          </p:cNvPr>
          <p:cNvPicPr>
            <a:picLocks noChangeAspect="1"/>
          </p:cNvPicPr>
          <p:nvPr/>
        </p:nvPicPr>
        <p:blipFill>
          <a:blip r:embed="rId3"/>
          <a:stretch>
            <a:fillRect/>
          </a:stretch>
        </p:blipFill>
        <p:spPr>
          <a:xfrm>
            <a:off x="6645677" y="5073396"/>
            <a:ext cx="818539" cy="402859"/>
          </a:xfrm>
          <a:prstGeom prst="rect">
            <a:avLst/>
          </a:prstGeom>
        </p:spPr>
      </p:pic>
      <p:pic>
        <p:nvPicPr>
          <p:cNvPr id="5" name="Picture 4"/>
          <p:cNvPicPr>
            <a:picLocks noChangeAspect="1"/>
          </p:cNvPicPr>
          <p:nvPr/>
        </p:nvPicPr>
        <p:blipFill>
          <a:blip r:embed="rId4"/>
          <a:stretch>
            <a:fillRect/>
          </a:stretch>
        </p:blipFill>
        <p:spPr>
          <a:xfrm>
            <a:off x="3647743" y="1215984"/>
            <a:ext cx="2159845" cy="2790969"/>
          </a:xfrm>
          <a:prstGeom prst="rect">
            <a:avLst/>
          </a:prstGeom>
        </p:spPr>
      </p:pic>
      <p:pic>
        <p:nvPicPr>
          <p:cNvPr id="10" name="Picture 9"/>
          <p:cNvPicPr>
            <a:picLocks noChangeAspect="1"/>
          </p:cNvPicPr>
          <p:nvPr/>
        </p:nvPicPr>
        <p:blipFill>
          <a:blip r:embed="rId5"/>
          <a:stretch>
            <a:fillRect/>
          </a:stretch>
        </p:blipFill>
        <p:spPr>
          <a:xfrm>
            <a:off x="8226002" y="1215984"/>
            <a:ext cx="2171272" cy="2790969"/>
          </a:xfrm>
          <a:prstGeom prst="rect">
            <a:avLst/>
          </a:prstGeom>
        </p:spPr>
      </p:pic>
      <p:pic>
        <p:nvPicPr>
          <p:cNvPr id="15" name="Picture 14"/>
          <p:cNvPicPr>
            <a:picLocks noChangeAspect="1"/>
          </p:cNvPicPr>
          <p:nvPr/>
        </p:nvPicPr>
        <p:blipFill>
          <a:blip r:embed="rId6"/>
          <a:stretch>
            <a:fillRect/>
          </a:stretch>
        </p:blipFill>
        <p:spPr>
          <a:xfrm>
            <a:off x="3157703" y="4006953"/>
            <a:ext cx="3139924" cy="2410652"/>
          </a:xfrm>
          <a:prstGeom prst="rect">
            <a:avLst/>
          </a:prstGeom>
        </p:spPr>
      </p:pic>
      <p:pic>
        <p:nvPicPr>
          <p:cNvPr id="16" name="Picture 15"/>
          <p:cNvPicPr>
            <a:picLocks noChangeAspect="1"/>
          </p:cNvPicPr>
          <p:nvPr/>
        </p:nvPicPr>
        <p:blipFill>
          <a:blip r:embed="rId7"/>
          <a:stretch>
            <a:fillRect/>
          </a:stretch>
        </p:blipFill>
        <p:spPr>
          <a:xfrm>
            <a:off x="7927285" y="4192290"/>
            <a:ext cx="2773287" cy="2165070"/>
          </a:xfrm>
          <a:prstGeom prst="rect">
            <a:avLst/>
          </a:prstGeom>
        </p:spPr>
      </p:pic>
    </p:spTree>
    <p:extLst>
      <p:ext uri="{BB962C8B-B14F-4D97-AF65-F5344CB8AC3E}">
        <p14:creationId xmlns:p14="http://schemas.microsoft.com/office/powerpoint/2010/main" val="223472385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heel(1)">
                                      <p:cBhvr>
                                        <p:cTn id="21" dur="2000"/>
                                        <p:tgtEl>
                                          <p:spTgt spid="25"/>
                                        </p:tgtEl>
                                      </p:cBhvr>
                                    </p:animEffect>
                                  </p:childTnLst>
                                </p:cTn>
                              </p:par>
                              <p:par>
                                <p:cTn id="22" presetID="21"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heel(1)">
                                      <p:cBhvr>
                                        <p:cTn id="37" dur="2000"/>
                                        <p:tgtEl>
                                          <p:spTgt spid="26"/>
                                        </p:tgtEl>
                                      </p:cBhvr>
                                    </p:animEffect>
                                  </p:childTnLst>
                                </p:cTn>
                              </p:par>
                              <p:par>
                                <p:cTn id="38" presetID="21" presetClass="entr" presetSubtype="1"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heel(1)">
                                      <p:cBhvr>
                                        <p:cTn id="4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p:bldP spid="6"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42287815-356F-436C-B150-1FA0D52CEBD2}"/>
              </a:ext>
            </a:extLst>
          </p:cNvPr>
          <p:cNvSpPr/>
          <p:nvPr/>
        </p:nvSpPr>
        <p:spPr>
          <a:xfrm rot="5400000" flipH="1">
            <a:off x="8452246" y="3127456"/>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dist="88900"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203958"/>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 name="任意多边形: 形状 3">
            <a:extLst>
              <a:ext uri="{FF2B5EF4-FFF2-40B4-BE49-F238E27FC236}">
                <a16:creationId xmlns:a16="http://schemas.microsoft.com/office/drawing/2014/main" id="{0D451B70-E419-4580-8533-C0696857F581}"/>
              </a:ext>
            </a:extLst>
          </p:cNvPr>
          <p:cNvSpPr/>
          <p:nvPr/>
        </p:nvSpPr>
        <p:spPr>
          <a:xfrm>
            <a:off x="-18643" y="0"/>
            <a:ext cx="4933543" cy="4394200"/>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203958"/>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矩形: 圆角 1">
            <a:extLst>
              <a:ext uri="{FF2B5EF4-FFF2-40B4-BE49-F238E27FC236}">
                <a16:creationId xmlns:a16="http://schemas.microsoft.com/office/drawing/2014/main" id="{49C7266B-F21F-477A-820E-187461518DCF}"/>
              </a:ext>
            </a:extLst>
          </p:cNvPr>
          <p:cNvSpPr/>
          <p:nvPr/>
        </p:nvSpPr>
        <p:spPr>
          <a:xfrm>
            <a:off x="380173" y="414778"/>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03958"/>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7" name="任意多边形: 形状 96">
            <a:extLst>
              <a:ext uri="{FF2B5EF4-FFF2-40B4-BE49-F238E27FC236}">
                <a16:creationId xmlns:a16="http://schemas.microsoft.com/office/drawing/2014/main" id="{1D928AD9-34CF-4AE2-ABC3-DC4E2AB7284F}"/>
              </a:ext>
            </a:extLst>
          </p:cNvPr>
          <p:cNvSpPr/>
          <p:nvPr/>
        </p:nvSpPr>
        <p:spPr>
          <a:xfrm>
            <a:off x="384973" y="296855"/>
            <a:ext cx="4215373" cy="3598773"/>
          </a:xfrm>
          <a:custGeom>
            <a:avLst/>
            <a:gdLst>
              <a:gd name="connsiteX0" fmla="*/ 3003021 w 4215373"/>
              <a:gd name="connsiteY0" fmla="*/ 0 h 3598773"/>
              <a:gd name="connsiteX1" fmla="*/ 4135541 w 4215373"/>
              <a:gd name="connsiteY1" fmla="*/ 0 h 3598773"/>
              <a:gd name="connsiteX2" fmla="*/ 4155859 w 4215373"/>
              <a:gd name="connsiteY2" fmla="*/ 79021 h 3598773"/>
              <a:gd name="connsiteX3" fmla="*/ 4215373 w 4215373"/>
              <a:gd name="connsiteY3" fmla="*/ 669393 h 3598773"/>
              <a:gd name="connsiteX4" fmla="*/ 1285993 w 4215373"/>
              <a:gd name="connsiteY4" fmla="*/ 3598773 h 3598773"/>
              <a:gd name="connsiteX5" fmla="*/ 145746 w 4215373"/>
              <a:gd name="connsiteY5" fmla="*/ 3368568 h 3598773"/>
              <a:gd name="connsiteX6" fmla="*/ 0 w 4215373"/>
              <a:gd name="connsiteY6" fmla="*/ 3298358 h 3598773"/>
              <a:gd name="connsiteX7" fmla="*/ 0 w 4215373"/>
              <a:gd name="connsiteY7" fmla="*/ 1989876 h 3598773"/>
              <a:gd name="connsiteX8" fmla="*/ 112897 w 4215373"/>
              <a:gd name="connsiteY8" fmla="*/ 2092483 h 3598773"/>
              <a:gd name="connsiteX9" fmla="*/ 1285992 w 4215373"/>
              <a:gd name="connsiteY9" fmla="*/ 2513613 h 3598773"/>
              <a:gd name="connsiteX10" fmla="*/ 3130212 w 4215373"/>
              <a:gd name="connsiteY10" fmla="*/ 669393 h 3598773"/>
              <a:gd name="connsiteX11" fmla="*/ 3047300 w 4215373"/>
              <a:gd name="connsiteY11" fmla="*/ 120978 h 359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5373" h="3598773">
                <a:moveTo>
                  <a:pt x="3003021" y="0"/>
                </a:moveTo>
                <a:lnTo>
                  <a:pt x="4135541" y="0"/>
                </a:lnTo>
                <a:lnTo>
                  <a:pt x="4155859" y="79021"/>
                </a:lnTo>
                <a:cubicBezTo>
                  <a:pt x="4194881" y="269716"/>
                  <a:pt x="4215373" y="467162"/>
                  <a:pt x="4215373" y="669393"/>
                </a:cubicBezTo>
                <a:cubicBezTo>
                  <a:pt x="4215373" y="2287245"/>
                  <a:pt x="2903845" y="3598773"/>
                  <a:pt x="1285993" y="3598773"/>
                </a:cubicBezTo>
                <a:cubicBezTo>
                  <a:pt x="881530" y="3598773"/>
                  <a:pt x="496212" y="3516803"/>
                  <a:pt x="145746" y="3368568"/>
                </a:cubicBezTo>
                <a:lnTo>
                  <a:pt x="0" y="3298358"/>
                </a:lnTo>
                <a:lnTo>
                  <a:pt x="0" y="1989876"/>
                </a:lnTo>
                <a:lnTo>
                  <a:pt x="112897" y="2092483"/>
                </a:lnTo>
                <a:cubicBezTo>
                  <a:pt x="431687" y="2355572"/>
                  <a:pt x="840383" y="2513613"/>
                  <a:pt x="1285992" y="2513613"/>
                </a:cubicBezTo>
                <a:cubicBezTo>
                  <a:pt x="2304527" y="2513613"/>
                  <a:pt x="3130212" y="1687928"/>
                  <a:pt x="3130212" y="669393"/>
                </a:cubicBezTo>
                <a:cubicBezTo>
                  <a:pt x="3130212" y="478418"/>
                  <a:pt x="3101184" y="294222"/>
                  <a:pt x="3047300" y="120978"/>
                </a:cubicBezTo>
                <a:close/>
              </a:path>
            </a:pathLst>
          </a:cu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03958"/>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1" name="任意多边形: 形状 100">
            <a:extLst>
              <a:ext uri="{FF2B5EF4-FFF2-40B4-BE49-F238E27FC236}">
                <a16:creationId xmlns:a16="http://schemas.microsoft.com/office/drawing/2014/main" id="{E993F56B-F57D-4CFB-9C3F-D10A04978001}"/>
              </a:ext>
            </a:extLst>
          </p:cNvPr>
          <p:cNvSpPr/>
          <p:nvPr/>
        </p:nvSpPr>
        <p:spPr>
          <a:xfrm>
            <a:off x="380173" y="5966313"/>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5" name="文本框 114">
            <a:extLst>
              <a:ext uri="{FF2B5EF4-FFF2-40B4-BE49-F238E27FC236}">
                <a16:creationId xmlns:a16="http://schemas.microsoft.com/office/drawing/2014/main" id="{70061EE6-108E-44CF-8093-E61FCFC51540}"/>
              </a:ext>
            </a:extLst>
          </p:cNvPr>
          <p:cNvSpPr txBox="1"/>
          <p:nvPr/>
        </p:nvSpPr>
        <p:spPr>
          <a:xfrm>
            <a:off x="380173" y="1432346"/>
            <a:ext cx="3244850" cy="584775"/>
          </a:xfrm>
          <a:prstGeom prst="rect">
            <a:avLst/>
          </a:prstGeom>
          <a:noFill/>
        </p:spPr>
        <p:txBody>
          <a:bodyPr wrap="square" rtlCol="0">
            <a:spAutoFit/>
          </a:bodyPr>
          <a:lstStyle/>
          <a:p>
            <a:pPr algn="ctr" fontAlgn="auto"/>
            <a:r>
              <a:rPr lang="en-US" altLang="zh-CN" sz="3200" b="1" dirty="0" err="1">
                <a:solidFill>
                  <a:schemeClr val="tx1">
                    <a:lumMod val="75000"/>
                    <a:lumOff val="25000"/>
                  </a:schemeClr>
                </a:solidFill>
                <a:latin typeface="Times New Roman" panose="02020603050405020304" pitchFamily="18" charset="0"/>
                <a:ea typeface="字魂59号-创粗黑" panose="00000500000000000000" pitchFamily="2" charset="-122"/>
                <a:cs typeface="Times New Roman" panose="02020603050405020304" pitchFamily="18" charset="0"/>
                <a:sym typeface="Source Han Serif SC" panose="02020400000000000000" pitchFamily="18" charset="-122"/>
              </a:rPr>
              <a:t>Mục</a:t>
            </a:r>
            <a:r>
              <a:rPr lang="en-US" altLang="zh-CN" sz="3200" b="1" dirty="0">
                <a:solidFill>
                  <a:schemeClr val="tx1">
                    <a:lumMod val="75000"/>
                    <a:lumOff val="25000"/>
                  </a:schemeClr>
                </a:solidFill>
                <a:latin typeface="Times New Roman" panose="02020603050405020304" pitchFamily="18" charset="0"/>
                <a:ea typeface="字魂59号-创粗黑" panose="00000500000000000000" pitchFamily="2" charset="-122"/>
                <a:cs typeface="Times New Roman" panose="02020603050405020304" pitchFamily="18" charset="0"/>
                <a:sym typeface="Source Han Serif SC" panose="02020400000000000000" pitchFamily="18" charset="-122"/>
              </a:rPr>
              <a:t> </a:t>
            </a:r>
            <a:r>
              <a:rPr lang="en-US" altLang="zh-CN" sz="3200" b="1" dirty="0" err="1">
                <a:solidFill>
                  <a:schemeClr val="tx1">
                    <a:lumMod val="75000"/>
                    <a:lumOff val="25000"/>
                  </a:schemeClr>
                </a:solidFill>
                <a:latin typeface="Times New Roman" panose="02020603050405020304" pitchFamily="18" charset="0"/>
                <a:ea typeface="字魂59号-创粗黑" panose="00000500000000000000" pitchFamily="2" charset="-122"/>
                <a:cs typeface="Times New Roman" panose="02020603050405020304" pitchFamily="18" charset="0"/>
                <a:sym typeface="Source Han Serif SC" panose="02020400000000000000" pitchFamily="18" charset="-122"/>
              </a:rPr>
              <a:t>Lục</a:t>
            </a:r>
            <a:endParaRPr lang="en-US" altLang="zh-CN" sz="3200" b="1" dirty="0">
              <a:solidFill>
                <a:schemeClr val="tx1">
                  <a:lumMod val="75000"/>
                  <a:lumOff val="25000"/>
                </a:schemeClr>
              </a:solidFill>
              <a:latin typeface="Times New Roman" panose="02020603050405020304" pitchFamily="18" charset="0"/>
              <a:ea typeface="字魂59号-创粗黑" panose="00000500000000000000" pitchFamily="2" charset="-122"/>
              <a:cs typeface="Times New Roman" panose="02020603050405020304" pitchFamily="18" charset="0"/>
              <a:sym typeface="Source Han Serif SC" panose="02020400000000000000" pitchFamily="18" charset="-122"/>
            </a:endParaRPr>
          </a:p>
        </p:txBody>
      </p:sp>
      <p:sp>
        <p:nvSpPr>
          <p:cNvPr id="21" name="文本框 20">
            <a:extLst>
              <a:ext uri="{FF2B5EF4-FFF2-40B4-BE49-F238E27FC236}">
                <a16:creationId xmlns:a16="http://schemas.microsoft.com/office/drawing/2014/main" id="{4837051A-C802-432F-A91D-87A76A8FEBEA}"/>
              </a:ext>
            </a:extLst>
          </p:cNvPr>
          <p:cNvSpPr txBox="1"/>
          <p:nvPr/>
        </p:nvSpPr>
        <p:spPr>
          <a:xfrm>
            <a:off x="5565805" y="1452479"/>
            <a:ext cx="4215372" cy="646331"/>
          </a:xfrm>
          <a:prstGeom prst="rect">
            <a:avLst/>
          </a:prstGeom>
          <a:solidFill>
            <a:schemeClr val="bg1"/>
          </a:solidFill>
        </p:spPr>
        <p:txBody>
          <a:bodyPr wrap="square" rtlCol="0">
            <a:spAutoFit/>
          </a:bodyPr>
          <a:lstStyle/>
          <a:p>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Giới</a:t>
            </a: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thiệu</a:t>
            </a:r>
            <a:endPar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24" name="文本框 23">
            <a:extLst>
              <a:ext uri="{FF2B5EF4-FFF2-40B4-BE49-F238E27FC236}">
                <a16:creationId xmlns:a16="http://schemas.microsoft.com/office/drawing/2014/main" id="{C7F7BF11-30BC-457E-B9EF-88CD091EE99B}"/>
              </a:ext>
            </a:extLst>
          </p:cNvPr>
          <p:cNvSpPr txBox="1"/>
          <p:nvPr/>
        </p:nvSpPr>
        <p:spPr>
          <a:xfrm>
            <a:off x="6067653" y="1966555"/>
            <a:ext cx="6400742" cy="1692771"/>
          </a:xfrm>
          <a:prstGeom prst="rect">
            <a:avLst/>
          </a:prstGeom>
          <a:solidFill>
            <a:schemeClr val="bg1"/>
          </a:solidFill>
        </p:spPr>
        <p:txBody>
          <a:bodyPr wrap="square" rtlCol="0">
            <a:spAutoFit/>
          </a:bodyPr>
          <a:lstStyle/>
          <a:p>
            <a:pPr marL="742950" indent="-742950">
              <a:buAutoNum type="arabicPeriod"/>
            </a:pPr>
            <a:r>
              <a:rPr lang="en-US" altLang="zh-CN" sz="3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Contrast Enhancement</a:t>
            </a:r>
          </a:p>
          <a:p>
            <a:pPr marL="742950" indent="-742950">
              <a:buFontTx/>
              <a:buAutoNum type="arabicPeriod"/>
            </a:pPr>
            <a:r>
              <a:rPr lang="en-US" altLang="zh-CN" sz="3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K-means</a:t>
            </a:r>
          </a:p>
          <a:p>
            <a:pPr marL="742950" indent="-742950">
              <a:buAutoNum type="arabicPeriod"/>
            </a:pPr>
            <a:endPar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30" name="文本框 29">
            <a:extLst>
              <a:ext uri="{FF2B5EF4-FFF2-40B4-BE49-F238E27FC236}">
                <a16:creationId xmlns:a16="http://schemas.microsoft.com/office/drawing/2014/main" id="{68EAC77E-9CDC-49C1-AF37-D16CCF77D2E5}"/>
              </a:ext>
            </a:extLst>
          </p:cNvPr>
          <p:cNvSpPr txBox="1"/>
          <p:nvPr/>
        </p:nvSpPr>
        <p:spPr>
          <a:xfrm>
            <a:off x="4577709" y="3660323"/>
            <a:ext cx="4140988" cy="646331"/>
          </a:xfrm>
          <a:prstGeom prst="rect">
            <a:avLst/>
          </a:prstGeom>
          <a:solidFill>
            <a:schemeClr val="bg1"/>
          </a:solidFill>
        </p:spPr>
        <p:txBody>
          <a:bodyPr wrap="square" rtlCol="0">
            <a:spAutoFit/>
          </a:bodyPr>
          <a:lstStyle/>
          <a:p>
            <a:pPr algn="ct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III/</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Kết</a:t>
            </a: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quả</a:t>
            </a:r>
            <a:endPar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32" name="椭圆 31">
            <a:extLst>
              <a:ext uri="{FF2B5EF4-FFF2-40B4-BE49-F238E27FC236}">
                <a16:creationId xmlns:a16="http://schemas.microsoft.com/office/drawing/2014/main" id="{7A7DE0E7-665E-4ED4-B62B-C5844117A06B}"/>
              </a:ext>
            </a:extLst>
          </p:cNvPr>
          <p:cNvSpPr/>
          <p:nvPr/>
        </p:nvSpPr>
        <p:spPr>
          <a:xfrm>
            <a:off x="2600555" y="4383327"/>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3" name="椭圆 32">
            <a:extLst>
              <a:ext uri="{FF2B5EF4-FFF2-40B4-BE49-F238E27FC236}">
                <a16:creationId xmlns:a16="http://schemas.microsoft.com/office/drawing/2014/main" id="{67B9059D-3452-43EF-B89D-CE10A523B239}"/>
              </a:ext>
            </a:extLst>
          </p:cNvPr>
          <p:cNvSpPr/>
          <p:nvPr/>
        </p:nvSpPr>
        <p:spPr>
          <a:xfrm flipH="1">
            <a:off x="10276505" y="1829693"/>
            <a:ext cx="600257" cy="600257"/>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4" name="Freeform 37">
            <a:extLst>
              <a:ext uri="{FF2B5EF4-FFF2-40B4-BE49-F238E27FC236}">
                <a16:creationId xmlns:a16="http://schemas.microsoft.com/office/drawing/2014/main" id="{89287C6F-8E90-4BFB-BF4E-E83A70EEC4CB}"/>
              </a:ext>
            </a:extLst>
          </p:cNvPr>
          <p:cNvSpPr>
            <a:spLocks noEditPoints="1"/>
          </p:cNvSpPr>
          <p:nvPr/>
        </p:nvSpPr>
        <p:spPr bwMode="auto">
          <a:xfrm>
            <a:off x="4899031" y="1572718"/>
            <a:ext cx="444403" cy="444403"/>
          </a:xfrm>
          <a:custGeom>
            <a:avLst/>
            <a:gdLst/>
            <a:ahLst/>
            <a:cxnLst>
              <a:cxn ang="0">
                <a:pos x="81" y="0"/>
              </a:cxn>
              <a:cxn ang="0">
                <a:pos x="2" y="78"/>
              </a:cxn>
              <a:cxn ang="0">
                <a:pos x="13" y="119"/>
              </a:cxn>
              <a:cxn ang="0">
                <a:pos x="0" y="160"/>
              </a:cxn>
              <a:cxn ang="0">
                <a:pos x="45" y="148"/>
              </a:cxn>
              <a:cxn ang="0">
                <a:pos x="81" y="157"/>
              </a:cxn>
              <a:cxn ang="0">
                <a:pos x="160" y="78"/>
              </a:cxn>
              <a:cxn ang="0">
                <a:pos x="81" y="0"/>
              </a:cxn>
              <a:cxn ang="0">
                <a:pos x="44" y="88"/>
              </a:cxn>
              <a:cxn ang="0">
                <a:pos x="34" y="78"/>
              </a:cxn>
              <a:cxn ang="0">
                <a:pos x="44" y="68"/>
              </a:cxn>
              <a:cxn ang="0">
                <a:pos x="54" y="78"/>
              </a:cxn>
              <a:cxn ang="0">
                <a:pos x="44" y="88"/>
              </a:cxn>
              <a:cxn ang="0">
                <a:pos x="82" y="88"/>
              </a:cxn>
              <a:cxn ang="0">
                <a:pos x="71" y="78"/>
              </a:cxn>
              <a:cxn ang="0">
                <a:pos x="82" y="68"/>
              </a:cxn>
              <a:cxn ang="0">
                <a:pos x="92" y="78"/>
              </a:cxn>
              <a:cxn ang="0">
                <a:pos x="82" y="88"/>
              </a:cxn>
              <a:cxn ang="0">
                <a:pos x="119" y="88"/>
              </a:cxn>
              <a:cxn ang="0">
                <a:pos x="109" y="78"/>
              </a:cxn>
              <a:cxn ang="0">
                <a:pos x="119" y="68"/>
              </a:cxn>
              <a:cxn ang="0">
                <a:pos x="130" y="78"/>
              </a:cxn>
              <a:cxn ang="0">
                <a:pos x="119" y="88"/>
              </a:cxn>
            </a:cxnLst>
            <a:rect l="0" t="0" r="r" b="b"/>
            <a:pathLst>
              <a:path w="160" h="160">
                <a:moveTo>
                  <a:pt x="81" y="0"/>
                </a:moveTo>
                <a:cubicBezTo>
                  <a:pt x="38" y="0"/>
                  <a:pt x="2" y="35"/>
                  <a:pt x="2" y="78"/>
                </a:cubicBezTo>
                <a:cubicBezTo>
                  <a:pt x="2" y="93"/>
                  <a:pt x="6" y="107"/>
                  <a:pt x="13" y="119"/>
                </a:cubicBezTo>
                <a:cubicBezTo>
                  <a:pt x="0" y="160"/>
                  <a:pt x="0" y="160"/>
                  <a:pt x="0" y="160"/>
                </a:cubicBezTo>
                <a:cubicBezTo>
                  <a:pt x="45" y="148"/>
                  <a:pt x="45" y="148"/>
                  <a:pt x="45" y="148"/>
                </a:cubicBezTo>
                <a:cubicBezTo>
                  <a:pt x="56" y="154"/>
                  <a:pt x="68" y="157"/>
                  <a:pt x="81" y="157"/>
                </a:cubicBezTo>
                <a:cubicBezTo>
                  <a:pt x="125" y="157"/>
                  <a:pt x="160" y="122"/>
                  <a:pt x="160" y="78"/>
                </a:cubicBezTo>
                <a:cubicBezTo>
                  <a:pt x="160" y="35"/>
                  <a:pt x="125" y="0"/>
                  <a:pt x="81" y="0"/>
                </a:cubicBezTo>
                <a:close/>
                <a:moveTo>
                  <a:pt x="44" y="88"/>
                </a:moveTo>
                <a:cubicBezTo>
                  <a:pt x="38" y="88"/>
                  <a:pt x="34" y="84"/>
                  <a:pt x="34" y="78"/>
                </a:cubicBezTo>
                <a:cubicBezTo>
                  <a:pt x="34" y="72"/>
                  <a:pt x="38" y="68"/>
                  <a:pt x="44" y="68"/>
                </a:cubicBezTo>
                <a:cubicBezTo>
                  <a:pt x="50" y="68"/>
                  <a:pt x="54" y="72"/>
                  <a:pt x="54" y="78"/>
                </a:cubicBezTo>
                <a:cubicBezTo>
                  <a:pt x="54" y="84"/>
                  <a:pt x="50" y="88"/>
                  <a:pt x="44" y="88"/>
                </a:cubicBezTo>
                <a:close/>
                <a:moveTo>
                  <a:pt x="82" y="88"/>
                </a:moveTo>
                <a:cubicBezTo>
                  <a:pt x="76" y="88"/>
                  <a:pt x="71" y="84"/>
                  <a:pt x="71" y="78"/>
                </a:cubicBezTo>
                <a:cubicBezTo>
                  <a:pt x="71" y="72"/>
                  <a:pt x="76" y="68"/>
                  <a:pt x="82" y="68"/>
                </a:cubicBezTo>
                <a:cubicBezTo>
                  <a:pt x="87" y="68"/>
                  <a:pt x="92" y="72"/>
                  <a:pt x="92" y="78"/>
                </a:cubicBezTo>
                <a:cubicBezTo>
                  <a:pt x="92" y="84"/>
                  <a:pt x="87" y="88"/>
                  <a:pt x="82" y="88"/>
                </a:cubicBezTo>
                <a:close/>
                <a:moveTo>
                  <a:pt x="119" y="88"/>
                </a:moveTo>
                <a:cubicBezTo>
                  <a:pt x="114" y="88"/>
                  <a:pt x="109" y="84"/>
                  <a:pt x="109" y="78"/>
                </a:cubicBezTo>
                <a:cubicBezTo>
                  <a:pt x="109" y="72"/>
                  <a:pt x="114" y="68"/>
                  <a:pt x="119" y="68"/>
                </a:cubicBezTo>
                <a:cubicBezTo>
                  <a:pt x="125" y="68"/>
                  <a:pt x="130" y="72"/>
                  <a:pt x="130" y="78"/>
                </a:cubicBezTo>
                <a:cubicBezTo>
                  <a:pt x="130" y="84"/>
                  <a:pt x="125" y="88"/>
                  <a:pt x="119" y="88"/>
                </a:cubicBezTo>
                <a:close/>
              </a:path>
            </a:pathLst>
          </a:custGeom>
          <a:solidFill>
            <a:srgbClr val="37B5B5"/>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60">
            <a:extLst>
              <a:ext uri="{FF2B5EF4-FFF2-40B4-BE49-F238E27FC236}">
                <a16:creationId xmlns:a16="http://schemas.microsoft.com/office/drawing/2014/main" id="{8BA86D8E-F893-43A4-8E72-0D804B444A77}"/>
              </a:ext>
            </a:extLst>
          </p:cNvPr>
          <p:cNvSpPr>
            <a:spLocks noEditPoints="1"/>
          </p:cNvSpPr>
          <p:nvPr/>
        </p:nvSpPr>
        <p:spPr bwMode="auto">
          <a:xfrm flipH="1">
            <a:off x="4771135" y="2991288"/>
            <a:ext cx="553430" cy="630673"/>
          </a:xfrm>
          <a:custGeom>
            <a:avLst/>
            <a:gdLst/>
            <a:ahLst/>
            <a:cxnLst>
              <a:cxn ang="0">
                <a:pos x="154" y="70"/>
              </a:cxn>
              <a:cxn ang="0">
                <a:pos x="149" y="59"/>
              </a:cxn>
              <a:cxn ang="0">
                <a:pos x="164" y="40"/>
              </a:cxn>
              <a:cxn ang="0">
                <a:pos x="146" y="19"/>
              </a:cxn>
              <a:cxn ang="0">
                <a:pos x="121" y="31"/>
              </a:cxn>
              <a:cxn ang="0">
                <a:pos x="110" y="26"/>
              </a:cxn>
              <a:cxn ang="0">
                <a:pos x="101" y="0"/>
              </a:cxn>
              <a:cxn ang="0">
                <a:pos x="70" y="9"/>
              </a:cxn>
              <a:cxn ang="0">
                <a:pos x="66" y="32"/>
              </a:cxn>
              <a:cxn ang="0">
                <a:pos x="47" y="19"/>
              </a:cxn>
              <a:cxn ang="0">
                <a:pos x="19" y="34"/>
              </a:cxn>
              <a:cxn ang="0">
                <a:pos x="19" y="47"/>
              </a:cxn>
              <a:cxn ang="0">
                <a:pos x="32" y="66"/>
              </a:cxn>
              <a:cxn ang="0">
                <a:pos x="9" y="70"/>
              </a:cxn>
              <a:cxn ang="0">
                <a:pos x="0" y="101"/>
              </a:cxn>
              <a:cxn ang="0">
                <a:pos x="26" y="110"/>
              </a:cxn>
              <a:cxn ang="0">
                <a:pos x="31" y="121"/>
              </a:cxn>
              <a:cxn ang="0">
                <a:pos x="16" y="139"/>
              </a:cxn>
              <a:cxn ang="0">
                <a:pos x="34" y="161"/>
              </a:cxn>
              <a:cxn ang="0">
                <a:pos x="59" y="149"/>
              </a:cxn>
              <a:cxn ang="0">
                <a:pos x="70" y="154"/>
              </a:cxn>
              <a:cxn ang="0">
                <a:pos x="79" y="180"/>
              </a:cxn>
              <a:cxn ang="0">
                <a:pos x="110" y="171"/>
              </a:cxn>
              <a:cxn ang="0">
                <a:pos x="114" y="148"/>
              </a:cxn>
              <a:cxn ang="0">
                <a:pos x="133" y="161"/>
              </a:cxn>
              <a:cxn ang="0">
                <a:pos x="161" y="146"/>
              </a:cxn>
              <a:cxn ang="0">
                <a:pos x="161" y="133"/>
              </a:cxn>
              <a:cxn ang="0">
                <a:pos x="148" y="114"/>
              </a:cxn>
              <a:cxn ang="0">
                <a:pos x="171" y="110"/>
              </a:cxn>
              <a:cxn ang="0">
                <a:pos x="180" y="79"/>
              </a:cxn>
              <a:cxn ang="0">
                <a:pos x="90" y="113"/>
              </a:cxn>
              <a:cxn ang="0">
                <a:pos x="90" y="67"/>
              </a:cxn>
              <a:cxn ang="0">
                <a:pos x="90" y="113"/>
              </a:cxn>
            </a:cxnLst>
            <a:rect l="0" t="0" r="r" b="b"/>
            <a:pathLst>
              <a:path w="180" h="180">
                <a:moveTo>
                  <a:pt x="171" y="70"/>
                </a:moveTo>
                <a:cubicBezTo>
                  <a:pt x="154" y="70"/>
                  <a:pt x="154" y="70"/>
                  <a:pt x="154" y="70"/>
                </a:cubicBezTo>
                <a:cubicBezTo>
                  <a:pt x="151" y="70"/>
                  <a:pt x="149" y="68"/>
                  <a:pt x="148" y="66"/>
                </a:cubicBezTo>
                <a:cubicBezTo>
                  <a:pt x="147" y="63"/>
                  <a:pt x="147" y="61"/>
                  <a:pt x="149" y="59"/>
                </a:cubicBezTo>
                <a:cubicBezTo>
                  <a:pt x="161" y="47"/>
                  <a:pt x="161" y="47"/>
                  <a:pt x="161" y="47"/>
                </a:cubicBezTo>
                <a:cubicBezTo>
                  <a:pt x="163" y="45"/>
                  <a:pt x="164" y="43"/>
                  <a:pt x="164" y="40"/>
                </a:cubicBezTo>
                <a:cubicBezTo>
                  <a:pt x="164" y="38"/>
                  <a:pt x="163" y="36"/>
                  <a:pt x="161" y="34"/>
                </a:cubicBezTo>
                <a:cubicBezTo>
                  <a:pt x="146" y="19"/>
                  <a:pt x="146" y="19"/>
                  <a:pt x="146" y="19"/>
                </a:cubicBezTo>
                <a:cubicBezTo>
                  <a:pt x="142" y="15"/>
                  <a:pt x="136" y="15"/>
                  <a:pt x="133" y="19"/>
                </a:cubicBezTo>
                <a:cubicBezTo>
                  <a:pt x="121" y="31"/>
                  <a:pt x="121" y="31"/>
                  <a:pt x="121" y="31"/>
                </a:cubicBezTo>
                <a:cubicBezTo>
                  <a:pt x="119" y="32"/>
                  <a:pt x="116" y="33"/>
                  <a:pt x="114" y="32"/>
                </a:cubicBezTo>
                <a:cubicBezTo>
                  <a:pt x="111" y="31"/>
                  <a:pt x="110" y="29"/>
                  <a:pt x="110" y="26"/>
                </a:cubicBezTo>
                <a:cubicBezTo>
                  <a:pt x="110" y="9"/>
                  <a:pt x="110" y="9"/>
                  <a:pt x="110" y="9"/>
                </a:cubicBezTo>
                <a:cubicBezTo>
                  <a:pt x="110" y="4"/>
                  <a:pt x="106" y="0"/>
                  <a:pt x="101" y="0"/>
                </a:cubicBezTo>
                <a:cubicBezTo>
                  <a:pt x="79" y="0"/>
                  <a:pt x="79" y="0"/>
                  <a:pt x="79" y="0"/>
                </a:cubicBezTo>
                <a:cubicBezTo>
                  <a:pt x="74" y="0"/>
                  <a:pt x="70" y="4"/>
                  <a:pt x="70" y="9"/>
                </a:cubicBezTo>
                <a:cubicBezTo>
                  <a:pt x="70" y="26"/>
                  <a:pt x="70" y="26"/>
                  <a:pt x="70" y="26"/>
                </a:cubicBezTo>
                <a:cubicBezTo>
                  <a:pt x="70" y="29"/>
                  <a:pt x="68" y="31"/>
                  <a:pt x="66" y="32"/>
                </a:cubicBezTo>
                <a:cubicBezTo>
                  <a:pt x="63" y="33"/>
                  <a:pt x="61" y="32"/>
                  <a:pt x="59" y="31"/>
                </a:cubicBezTo>
                <a:cubicBezTo>
                  <a:pt x="47" y="19"/>
                  <a:pt x="47" y="19"/>
                  <a:pt x="47" y="19"/>
                </a:cubicBezTo>
                <a:cubicBezTo>
                  <a:pt x="43" y="15"/>
                  <a:pt x="37" y="15"/>
                  <a:pt x="34" y="19"/>
                </a:cubicBezTo>
                <a:cubicBezTo>
                  <a:pt x="19" y="34"/>
                  <a:pt x="19" y="34"/>
                  <a:pt x="19" y="34"/>
                </a:cubicBezTo>
                <a:cubicBezTo>
                  <a:pt x="17" y="36"/>
                  <a:pt x="16" y="38"/>
                  <a:pt x="16" y="40"/>
                </a:cubicBezTo>
                <a:cubicBezTo>
                  <a:pt x="16" y="43"/>
                  <a:pt x="17" y="45"/>
                  <a:pt x="19" y="47"/>
                </a:cubicBezTo>
                <a:cubicBezTo>
                  <a:pt x="31" y="59"/>
                  <a:pt x="31" y="59"/>
                  <a:pt x="31" y="59"/>
                </a:cubicBezTo>
                <a:cubicBezTo>
                  <a:pt x="32" y="61"/>
                  <a:pt x="33" y="63"/>
                  <a:pt x="32" y="66"/>
                </a:cubicBezTo>
                <a:cubicBezTo>
                  <a:pt x="31" y="68"/>
                  <a:pt x="29" y="70"/>
                  <a:pt x="26" y="70"/>
                </a:cubicBezTo>
                <a:cubicBezTo>
                  <a:pt x="9" y="70"/>
                  <a:pt x="9" y="70"/>
                  <a:pt x="9" y="70"/>
                </a:cubicBezTo>
                <a:cubicBezTo>
                  <a:pt x="4" y="70"/>
                  <a:pt x="0" y="74"/>
                  <a:pt x="0" y="79"/>
                </a:cubicBezTo>
                <a:cubicBezTo>
                  <a:pt x="0" y="101"/>
                  <a:pt x="0" y="101"/>
                  <a:pt x="0" y="101"/>
                </a:cubicBezTo>
                <a:cubicBezTo>
                  <a:pt x="0" y="106"/>
                  <a:pt x="4" y="110"/>
                  <a:pt x="9" y="110"/>
                </a:cubicBezTo>
                <a:cubicBezTo>
                  <a:pt x="26" y="110"/>
                  <a:pt x="26" y="110"/>
                  <a:pt x="26" y="110"/>
                </a:cubicBezTo>
                <a:cubicBezTo>
                  <a:pt x="29" y="110"/>
                  <a:pt x="31" y="111"/>
                  <a:pt x="32" y="114"/>
                </a:cubicBezTo>
                <a:cubicBezTo>
                  <a:pt x="33" y="116"/>
                  <a:pt x="32" y="119"/>
                  <a:pt x="31" y="121"/>
                </a:cubicBezTo>
                <a:cubicBezTo>
                  <a:pt x="19" y="133"/>
                  <a:pt x="19" y="133"/>
                  <a:pt x="19" y="133"/>
                </a:cubicBezTo>
                <a:cubicBezTo>
                  <a:pt x="17" y="135"/>
                  <a:pt x="16" y="137"/>
                  <a:pt x="16" y="139"/>
                </a:cubicBezTo>
                <a:cubicBezTo>
                  <a:pt x="16" y="142"/>
                  <a:pt x="17" y="144"/>
                  <a:pt x="19" y="146"/>
                </a:cubicBezTo>
                <a:cubicBezTo>
                  <a:pt x="34" y="161"/>
                  <a:pt x="34" y="161"/>
                  <a:pt x="34" y="161"/>
                </a:cubicBezTo>
                <a:cubicBezTo>
                  <a:pt x="37" y="165"/>
                  <a:pt x="43" y="165"/>
                  <a:pt x="47" y="161"/>
                </a:cubicBezTo>
                <a:cubicBezTo>
                  <a:pt x="59" y="149"/>
                  <a:pt x="59" y="149"/>
                  <a:pt x="59" y="149"/>
                </a:cubicBezTo>
                <a:cubicBezTo>
                  <a:pt x="61" y="147"/>
                  <a:pt x="63" y="147"/>
                  <a:pt x="66" y="148"/>
                </a:cubicBezTo>
                <a:cubicBezTo>
                  <a:pt x="68" y="149"/>
                  <a:pt x="70" y="151"/>
                  <a:pt x="70" y="154"/>
                </a:cubicBezTo>
                <a:cubicBezTo>
                  <a:pt x="70" y="171"/>
                  <a:pt x="70" y="171"/>
                  <a:pt x="70" y="171"/>
                </a:cubicBezTo>
                <a:cubicBezTo>
                  <a:pt x="70" y="176"/>
                  <a:pt x="74" y="180"/>
                  <a:pt x="79" y="180"/>
                </a:cubicBezTo>
                <a:cubicBezTo>
                  <a:pt x="101" y="180"/>
                  <a:pt x="101" y="180"/>
                  <a:pt x="101" y="180"/>
                </a:cubicBezTo>
                <a:cubicBezTo>
                  <a:pt x="106" y="180"/>
                  <a:pt x="110" y="176"/>
                  <a:pt x="110" y="171"/>
                </a:cubicBezTo>
                <a:cubicBezTo>
                  <a:pt x="110" y="154"/>
                  <a:pt x="110" y="154"/>
                  <a:pt x="110" y="154"/>
                </a:cubicBezTo>
                <a:cubicBezTo>
                  <a:pt x="110" y="151"/>
                  <a:pt x="111" y="149"/>
                  <a:pt x="114" y="148"/>
                </a:cubicBezTo>
                <a:cubicBezTo>
                  <a:pt x="116" y="147"/>
                  <a:pt x="119" y="147"/>
                  <a:pt x="121" y="149"/>
                </a:cubicBezTo>
                <a:cubicBezTo>
                  <a:pt x="133" y="161"/>
                  <a:pt x="133" y="161"/>
                  <a:pt x="133" y="161"/>
                </a:cubicBezTo>
                <a:cubicBezTo>
                  <a:pt x="136" y="165"/>
                  <a:pt x="142" y="165"/>
                  <a:pt x="146" y="161"/>
                </a:cubicBezTo>
                <a:cubicBezTo>
                  <a:pt x="161" y="146"/>
                  <a:pt x="161" y="146"/>
                  <a:pt x="161" y="146"/>
                </a:cubicBezTo>
                <a:cubicBezTo>
                  <a:pt x="163" y="144"/>
                  <a:pt x="164" y="142"/>
                  <a:pt x="164" y="139"/>
                </a:cubicBezTo>
                <a:cubicBezTo>
                  <a:pt x="164" y="137"/>
                  <a:pt x="163" y="135"/>
                  <a:pt x="161" y="133"/>
                </a:cubicBezTo>
                <a:cubicBezTo>
                  <a:pt x="149" y="121"/>
                  <a:pt x="149" y="121"/>
                  <a:pt x="149" y="121"/>
                </a:cubicBezTo>
                <a:cubicBezTo>
                  <a:pt x="147" y="119"/>
                  <a:pt x="147" y="116"/>
                  <a:pt x="148" y="114"/>
                </a:cubicBezTo>
                <a:cubicBezTo>
                  <a:pt x="149" y="111"/>
                  <a:pt x="151" y="110"/>
                  <a:pt x="154" y="110"/>
                </a:cubicBezTo>
                <a:cubicBezTo>
                  <a:pt x="171" y="110"/>
                  <a:pt x="171" y="110"/>
                  <a:pt x="171" y="110"/>
                </a:cubicBezTo>
                <a:cubicBezTo>
                  <a:pt x="176" y="110"/>
                  <a:pt x="180" y="106"/>
                  <a:pt x="180" y="101"/>
                </a:cubicBezTo>
                <a:cubicBezTo>
                  <a:pt x="180" y="79"/>
                  <a:pt x="180" y="79"/>
                  <a:pt x="180" y="79"/>
                </a:cubicBezTo>
                <a:cubicBezTo>
                  <a:pt x="180" y="74"/>
                  <a:pt x="176" y="70"/>
                  <a:pt x="171" y="70"/>
                </a:cubicBezTo>
                <a:close/>
                <a:moveTo>
                  <a:pt x="90" y="113"/>
                </a:moveTo>
                <a:cubicBezTo>
                  <a:pt x="77" y="113"/>
                  <a:pt x="67" y="103"/>
                  <a:pt x="67" y="90"/>
                </a:cubicBezTo>
                <a:cubicBezTo>
                  <a:pt x="67" y="77"/>
                  <a:pt x="77" y="67"/>
                  <a:pt x="90" y="67"/>
                </a:cubicBezTo>
                <a:cubicBezTo>
                  <a:pt x="103" y="67"/>
                  <a:pt x="113" y="77"/>
                  <a:pt x="113" y="90"/>
                </a:cubicBezTo>
                <a:cubicBezTo>
                  <a:pt x="113" y="103"/>
                  <a:pt x="103" y="113"/>
                  <a:pt x="90" y="113"/>
                </a:cubicBezTo>
                <a:close/>
              </a:path>
            </a:pathLst>
          </a:custGeom>
          <a:solidFill>
            <a:srgbClr val="37B5B5"/>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7" name="Freeform 61">
            <a:extLst>
              <a:ext uri="{FF2B5EF4-FFF2-40B4-BE49-F238E27FC236}">
                <a16:creationId xmlns:a16="http://schemas.microsoft.com/office/drawing/2014/main" id="{7752870C-5C50-4489-9A87-C71105F208BA}"/>
              </a:ext>
            </a:extLst>
          </p:cNvPr>
          <p:cNvSpPr>
            <a:spLocks/>
          </p:cNvSpPr>
          <p:nvPr/>
        </p:nvSpPr>
        <p:spPr bwMode="auto">
          <a:xfrm>
            <a:off x="4880354" y="3729885"/>
            <a:ext cx="444403" cy="499660"/>
          </a:xfrm>
          <a:custGeom>
            <a:avLst/>
            <a:gdLst/>
            <a:ahLst/>
            <a:cxnLst>
              <a:cxn ang="0">
                <a:pos x="158" y="148"/>
              </a:cxn>
              <a:cxn ang="0">
                <a:pos x="135" y="95"/>
              </a:cxn>
              <a:cxn ang="0">
                <a:pos x="135" y="65"/>
              </a:cxn>
              <a:cxn ang="0">
                <a:pos x="107" y="22"/>
              </a:cxn>
              <a:cxn ang="0">
                <a:pos x="96" y="18"/>
              </a:cxn>
              <a:cxn ang="0">
                <a:pos x="96" y="16"/>
              </a:cxn>
              <a:cxn ang="0">
                <a:pos x="79" y="0"/>
              </a:cxn>
              <a:cxn ang="0">
                <a:pos x="63" y="16"/>
              </a:cxn>
              <a:cxn ang="0">
                <a:pos x="63" y="18"/>
              </a:cxn>
              <a:cxn ang="0">
                <a:pos x="53" y="22"/>
              </a:cxn>
              <a:cxn ang="0">
                <a:pos x="24" y="65"/>
              </a:cxn>
              <a:cxn ang="0">
                <a:pos x="24" y="95"/>
              </a:cxn>
              <a:cxn ang="0">
                <a:pos x="2" y="148"/>
              </a:cxn>
              <a:cxn ang="0">
                <a:pos x="1" y="152"/>
              </a:cxn>
              <a:cxn ang="0">
                <a:pos x="3" y="154"/>
              </a:cxn>
              <a:cxn ang="0">
                <a:pos x="34" y="159"/>
              </a:cxn>
              <a:cxn ang="0">
                <a:pos x="51" y="162"/>
              </a:cxn>
              <a:cxn ang="0">
                <a:pos x="80" y="180"/>
              </a:cxn>
              <a:cxn ang="0">
                <a:pos x="109" y="162"/>
              </a:cxn>
              <a:cxn ang="0">
                <a:pos x="125" y="159"/>
              </a:cxn>
              <a:cxn ang="0">
                <a:pos x="157" y="154"/>
              </a:cxn>
              <a:cxn ang="0">
                <a:pos x="159" y="152"/>
              </a:cxn>
              <a:cxn ang="0">
                <a:pos x="158" y="148"/>
              </a:cxn>
            </a:cxnLst>
            <a:rect l="0" t="0" r="r" b="b"/>
            <a:pathLst>
              <a:path w="160" h="180">
                <a:moveTo>
                  <a:pt x="158" y="148"/>
                </a:moveTo>
                <a:cubicBezTo>
                  <a:pt x="143" y="133"/>
                  <a:pt x="135" y="115"/>
                  <a:pt x="135" y="95"/>
                </a:cubicBezTo>
                <a:cubicBezTo>
                  <a:pt x="135" y="65"/>
                  <a:pt x="135" y="65"/>
                  <a:pt x="135" y="65"/>
                </a:cubicBezTo>
                <a:cubicBezTo>
                  <a:pt x="135" y="43"/>
                  <a:pt x="120" y="28"/>
                  <a:pt x="107" y="22"/>
                </a:cubicBezTo>
                <a:cubicBezTo>
                  <a:pt x="104" y="20"/>
                  <a:pt x="100" y="19"/>
                  <a:pt x="96" y="18"/>
                </a:cubicBezTo>
                <a:cubicBezTo>
                  <a:pt x="96" y="16"/>
                  <a:pt x="96" y="16"/>
                  <a:pt x="96" y="16"/>
                </a:cubicBezTo>
                <a:cubicBezTo>
                  <a:pt x="96" y="7"/>
                  <a:pt x="88" y="0"/>
                  <a:pt x="79" y="0"/>
                </a:cubicBezTo>
                <a:cubicBezTo>
                  <a:pt x="70" y="0"/>
                  <a:pt x="63" y="7"/>
                  <a:pt x="63" y="16"/>
                </a:cubicBezTo>
                <a:cubicBezTo>
                  <a:pt x="63" y="18"/>
                  <a:pt x="63" y="18"/>
                  <a:pt x="63" y="18"/>
                </a:cubicBezTo>
                <a:cubicBezTo>
                  <a:pt x="59" y="19"/>
                  <a:pt x="56" y="20"/>
                  <a:pt x="53" y="22"/>
                </a:cubicBezTo>
                <a:cubicBezTo>
                  <a:pt x="38" y="28"/>
                  <a:pt x="24" y="44"/>
                  <a:pt x="24" y="65"/>
                </a:cubicBezTo>
                <a:cubicBezTo>
                  <a:pt x="24" y="95"/>
                  <a:pt x="24" y="95"/>
                  <a:pt x="24" y="95"/>
                </a:cubicBezTo>
                <a:cubicBezTo>
                  <a:pt x="24" y="116"/>
                  <a:pt x="16" y="134"/>
                  <a:pt x="2" y="148"/>
                </a:cubicBezTo>
                <a:cubicBezTo>
                  <a:pt x="1" y="149"/>
                  <a:pt x="0" y="150"/>
                  <a:pt x="1" y="152"/>
                </a:cubicBezTo>
                <a:cubicBezTo>
                  <a:pt x="1" y="153"/>
                  <a:pt x="2" y="154"/>
                  <a:pt x="3" y="154"/>
                </a:cubicBezTo>
                <a:cubicBezTo>
                  <a:pt x="34" y="159"/>
                  <a:pt x="34" y="159"/>
                  <a:pt x="34" y="159"/>
                </a:cubicBezTo>
                <a:cubicBezTo>
                  <a:pt x="40" y="160"/>
                  <a:pt x="46" y="161"/>
                  <a:pt x="51" y="162"/>
                </a:cubicBezTo>
                <a:cubicBezTo>
                  <a:pt x="56" y="173"/>
                  <a:pt x="68" y="180"/>
                  <a:pt x="80" y="180"/>
                </a:cubicBezTo>
                <a:cubicBezTo>
                  <a:pt x="92" y="180"/>
                  <a:pt x="104" y="173"/>
                  <a:pt x="109" y="162"/>
                </a:cubicBezTo>
                <a:cubicBezTo>
                  <a:pt x="114" y="161"/>
                  <a:pt x="120" y="160"/>
                  <a:pt x="125" y="159"/>
                </a:cubicBezTo>
                <a:cubicBezTo>
                  <a:pt x="157" y="154"/>
                  <a:pt x="157" y="154"/>
                  <a:pt x="157" y="154"/>
                </a:cubicBezTo>
                <a:cubicBezTo>
                  <a:pt x="158" y="154"/>
                  <a:pt x="159" y="153"/>
                  <a:pt x="159" y="152"/>
                </a:cubicBezTo>
                <a:cubicBezTo>
                  <a:pt x="160" y="150"/>
                  <a:pt x="159" y="149"/>
                  <a:pt x="158" y="148"/>
                </a:cubicBezTo>
                <a:close/>
              </a:path>
            </a:pathLst>
          </a:custGeom>
          <a:solidFill>
            <a:srgbClr val="37B5B5"/>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18" name="文本框 29">
            <a:extLst>
              <a:ext uri="{FF2B5EF4-FFF2-40B4-BE49-F238E27FC236}">
                <a16:creationId xmlns:a16="http://schemas.microsoft.com/office/drawing/2014/main" id="{B959683D-E67A-4FAD-8A98-3B2BE4DFE5DF}"/>
              </a:ext>
            </a:extLst>
          </p:cNvPr>
          <p:cNvSpPr txBox="1"/>
          <p:nvPr/>
        </p:nvSpPr>
        <p:spPr>
          <a:xfrm>
            <a:off x="4839753" y="4880822"/>
            <a:ext cx="4140988" cy="646331"/>
          </a:xfrm>
          <a:prstGeom prst="rect">
            <a:avLst/>
          </a:prstGeom>
          <a:solidFill>
            <a:schemeClr val="bg1"/>
          </a:solidFill>
        </p:spPr>
        <p:txBody>
          <a:bodyPr wrap="square" rtlCol="0">
            <a:spAutoFit/>
          </a:bodyPr>
          <a:lstStyle/>
          <a:p>
            <a:pPr algn="ct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V/</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Ứng</a:t>
            </a: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Dụng</a:t>
            </a:r>
            <a:endPar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9" name="Freeform 36">
            <a:extLst>
              <a:ext uri="{FF2B5EF4-FFF2-40B4-BE49-F238E27FC236}">
                <a16:creationId xmlns:a16="http://schemas.microsoft.com/office/drawing/2014/main" id="{4E84A612-A098-469A-AA16-EA55307629A6}"/>
              </a:ext>
            </a:extLst>
          </p:cNvPr>
          <p:cNvSpPr>
            <a:spLocks/>
          </p:cNvSpPr>
          <p:nvPr/>
        </p:nvSpPr>
        <p:spPr bwMode="auto">
          <a:xfrm flipH="1">
            <a:off x="4800267" y="5009484"/>
            <a:ext cx="444405" cy="594412"/>
          </a:xfrm>
          <a:custGeom>
            <a:avLst/>
            <a:gdLst/>
            <a:ahLst/>
            <a:cxnLst>
              <a:cxn ang="0">
                <a:pos x="134" y="165"/>
              </a:cxn>
              <a:cxn ang="0">
                <a:pos x="67" y="178"/>
              </a:cxn>
              <a:cxn ang="0">
                <a:pos x="0" y="165"/>
              </a:cxn>
              <a:cxn ang="0">
                <a:pos x="0" y="155"/>
              </a:cxn>
              <a:cxn ang="0">
                <a:pos x="12" y="135"/>
              </a:cxn>
              <a:cxn ang="0">
                <a:pos x="40" y="120"/>
              </a:cxn>
              <a:cxn ang="0">
                <a:pos x="48" y="107"/>
              </a:cxn>
              <a:cxn ang="0">
                <a:pos x="48" y="94"/>
              </a:cxn>
              <a:cxn ang="0">
                <a:pos x="47" y="93"/>
              </a:cxn>
              <a:cxn ang="0">
                <a:pos x="37" y="71"/>
              </a:cxn>
              <a:cxn ang="0">
                <a:pos x="36" y="69"/>
              </a:cxn>
              <a:cxn ang="0">
                <a:pos x="35" y="69"/>
              </a:cxn>
              <a:cxn ang="0">
                <a:pos x="32" y="63"/>
              </a:cxn>
              <a:cxn ang="0">
                <a:pos x="32" y="51"/>
              </a:cxn>
              <a:cxn ang="0">
                <a:pos x="34" y="46"/>
              </a:cxn>
              <a:cxn ang="0">
                <a:pos x="35" y="45"/>
              </a:cxn>
              <a:cxn ang="0">
                <a:pos x="35" y="25"/>
              </a:cxn>
              <a:cxn ang="0">
                <a:pos x="35" y="25"/>
              </a:cxn>
              <a:cxn ang="0">
                <a:pos x="40" y="9"/>
              </a:cxn>
              <a:cxn ang="0">
                <a:pos x="67" y="0"/>
              </a:cxn>
              <a:cxn ang="0">
                <a:pos x="94" y="9"/>
              </a:cxn>
              <a:cxn ang="0">
                <a:pos x="99" y="25"/>
              </a:cxn>
              <a:cxn ang="0">
                <a:pos x="99" y="45"/>
              </a:cxn>
              <a:cxn ang="0">
                <a:pos x="100" y="46"/>
              </a:cxn>
              <a:cxn ang="0">
                <a:pos x="102" y="51"/>
              </a:cxn>
              <a:cxn ang="0">
                <a:pos x="102" y="63"/>
              </a:cxn>
              <a:cxn ang="0">
                <a:pos x="97" y="69"/>
              </a:cxn>
              <a:cxn ang="0">
                <a:pos x="96" y="70"/>
              </a:cxn>
              <a:cxn ang="0">
                <a:pos x="95" y="72"/>
              </a:cxn>
              <a:cxn ang="0">
                <a:pos x="86" y="90"/>
              </a:cxn>
              <a:cxn ang="0">
                <a:pos x="84" y="93"/>
              </a:cxn>
              <a:cxn ang="0">
                <a:pos x="83" y="94"/>
              </a:cxn>
              <a:cxn ang="0">
                <a:pos x="83" y="107"/>
              </a:cxn>
              <a:cxn ang="0">
                <a:pos x="91" y="120"/>
              </a:cxn>
              <a:cxn ang="0">
                <a:pos x="121" y="135"/>
              </a:cxn>
              <a:cxn ang="0">
                <a:pos x="134" y="155"/>
              </a:cxn>
              <a:cxn ang="0">
                <a:pos x="134" y="165"/>
              </a:cxn>
            </a:cxnLst>
            <a:rect l="0" t="0" r="r" b="b"/>
            <a:pathLst>
              <a:path w="134" h="178">
                <a:moveTo>
                  <a:pt x="134" y="165"/>
                </a:moveTo>
                <a:cubicBezTo>
                  <a:pt x="134" y="169"/>
                  <a:pt x="110" y="178"/>
                  <a:pt x="67" y="178"/>
                </a:cubicBezTo>
                <a:cubicBezTo>
                  <a:pt x="24" y="178"/>
                  <a:pt x="0" y="169"/>
                  <a:pt x="0" y="165"/>
                </a:cubicBezTo>
                <a:cubicBezTo>
                  <a:pt x="0" y="155"/>
                  <a:pt x="0" y="155"/>
                  <a:pt x="0" y="155"/>
                </a:cubicBezTo>
                <a:cubicBezTo>
                  <a:pt x="0" y="147"/>
                  <a:pt x="5" y="139"/>
                  <a:pt x="12" y="135"/>
                </a:cubicBezTo>
                <a:cubicBezTo>
                  <a:pt x="40" y="120"/>
                  <a:pt x="40" y="120"/>
                  <a:pt x="40" y="120"/>
                </a:cubicBezTo>
                <a:cubicBezTo>
                  <a:pt x="45" y="117"/>
                  <a:pt x="48" y="112"/>
                  <a:pt x="48" y="107"/>
                </a:cubicBezTo>
                <a:cubicBezTo>
                  <a:pt x="48" y="94"/>
                  <a:pt x="48" y="94"/>
                  <a:pt x="48" y="94"/>
                </a:cubicBezTo>
                <a:cubicBezTo>
                  <a:pt x="47" y="93"/>
                  <a:pt x="47" y="93"/>
                  <a:pt x="47" y="93"/>
                </a:cubicBezTo>
                <a:cubicBezTo>
                  <a:pt x="47" y="93"/>
                  <a:pt x="39" y="84"/>
                  <a:pt x="37" y="71"/>
                </a:cubicBezTo>
                <a:cubicBezTo>
                  <a:pt x="36" y="69"/>
                  <a:pt x="36" y="69"/>
                  <a:pt x="36" y="69"/>
                </a:cubicBezTo>
                <a:cubicBezTo>
                  <a:pt x="35" y="69"/>
                  <a:pt x="35" y="69"/>
                  <a:pt x="35" y="69"/>
                </a:cubicBezTo>
                <a:cubicBezTo>
                  <a:pt x="33" y="68"/>
                  <a:pt x="32" y="66"/>
                  <a:pt x="32" y="63"/>
                </a:cubicBezTo>
                <a:cubicBezTo>
                  <a:pt x="32" y="51"/>
                  <a:pt x="32" y="51"/>
                  <a:pt x="32" y="51"/>
                </a:cubicBezTo>
                <a:cubicBezTo>
                  <a:pt x="32" y="49"/>
                  <a:pt x="33" y="47"/>
                  <a:pt x="34" y="46"/>
                </a:cubicBezTo>
                <a:cubicBezTo>
                  <a:pt x="35" y="45"/>
                  <a:pt x="35" y="45"/>
                  <a:pt x="35" y="45"/>
                </a:cubicBezTo>
                <a:cubicBezTo>
                  <a:pt x="35" y="25"/>
                  <a:pt x="35" y="25"/>
                  <a:pt x="35" y="25"/>
                </a:cubicBezTo>
                <a:cubicBezTo>
                  <a:pt x="35" y="25"/>
                  <a:pt x="35" y="25"/>
                  <a:pt x="35" y="25"/>
                </a:cubicBezTo>
                <a:cubicBezTo>
                  <a:pt x="35" y="25"/>
                  <a:pt x="34" y="16"/>
                  <a:pt x="40" y="9"/>
                </a:cubicBezTo>
                <a:cubicBezTo>
                  <a:pt x="46" y="3"/>
                  <a:pt x="55" y="0"/>
                  <a:pt x="67" y="0"/>
                </a:cubicBezTo>
                <a:cubicBezTo>
                  <a:pt x="79" y="0"/>
                  <a:pt x="88" y="3"/>
                  <a:pt x="94" y="9"/>
                </a:cubicBezTo>
                <a:cubicBezTo>
                  <a:pt x="100" y="16"/>
                  <a:pt x="99" y="25"/>
                  <a:pt x="99" y="25"/>
                </a:cubicBezTo>
                <a:cubicBezTo>
                  <a:pt x="99" y="45"/>
                  <a:pt x="99" y="45"/>
                  <a:pt x="99" y="45"/>
                </a:cubicBezTo>
                <a:cubicBezTo>
                  <a:pt x="100" y="46"/>
                  <a:pt x="100" y="46"/>
                  <a:pt x="100" y="46"/>
                </a:cubicBezTo>
                <a:cubicBezTo>
                  <a:pt x="101" y="47"/>
                  <a:pt x="102" y="49"/>
                  <a:pt x="102" y="51"/>
                </a:cubicBezTo>
                <a:cubicBezTo>
                  <a:pt x="102" y="63"/>
                  <a:pt x="102" y="63"/>
                  <a:pt x="102" y="63"/>
                </a:cubicBezTo>
                <a:cubicBezTo>
                  <a:pt x="102" y="66"/>
                  <a:pt x="100" y="69"/>
                  <a:pt x="97" y="69"/>
                </a:cubicBezTo>
                <a:cubicBezTo>
                  <a:pt x="96" y="70"/>
                  <a:pt x="96" y="70"/>
                  <a:pt x="96" y="70"/>
                </a:cubicBezTo>
                <a:cubicBezTo>
                  <a:pt x="95" y="72"/>
                  <a:pt x="95" y="72"/>
                  <a:pt x="95" y="72"/>
                </a:cubicBezTo>
                <a:cubicBezTo>
                  <a:pt x="93" y="78"/>
                  <a:pt x="90" y="84"/>
                  <a:pt x="86" y="90"/>
                </a:cubicBezTo>
                <a:cubicBezTo>
                  <a:pt x="85" y="91"/>
                  <a:pt x="85" y="92"/>
                  <a:pt x="84" y="93"/>
                </a:cubicBezTo>
                <a:cubicBezTo>
                  <a:pt x="83" y="94"/>
                  <a:pt x="83" y="94"/>
                  <a:pt x="83" y="94"/>
                </a:cubicBezTo>
                <a:cubicBezTo>
                  <a:pt x="83" y="107"/>
                  <a:pt x="83" y="107"/>
                  <a:pt x="83" y="107"/>
                </a:cubicBezTo>
                <a:cubicBezTo>
                  <a:pt x="83" y="113"/>
                  <a:pt x="86" y="118"/>
                  <a:pt x="91" y="120"/>
                </a:cubicBezTo>
                <a:cubicBezTo>
                  <a:pt x="121" y="135"/>
                  <a:pt x="121" y="135"/>
                  <a:pt x="121" y="135"/>
                </a:cubicBezTo>
                <a:cubicBezTo>
                  <a:pt x="129" y="139"/>
                  <a:pt x="134" y="147"/>
                  <a:pt x="134" y="155"/>
                </a:cubicBezTo>
                <a:lnTo>
                  <a:pt x="134" y="165"/>
                </a:lnTo>
                <a:close/>
              </a:path>
            </a:pathLst>
          </a:custGeom>
          <a:solidFill>
            <a:srgbClr val="37B5B5"/>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文本框 29">
            <a:extLst>
              <a:ext uri="{FF2B5EF4-FFF2-40B4-BE49-F238E27FC236}">
                <a16:creationId xmlns:a16="http://schemas.microsoft.com/office/drawing/2014/main" id="{B06BE399-54B4-44D4-988B-CA0BA7E6BBF4}"/>
              </a:ext>
            </a:extLst>
          </p:cNvPr>
          <p:cNvSpPr txBox="1"/>
          <p:nvPr/>
        </p:nvSpPr>
        <p:spPr>
          <a:xfrm>
            <a:off x="5472942" y="2988967"/>
            <a:ext cx="4859390" cy="646331"/>
          </a:xfrm>
          <a:prstGeom prst="rect">
            <a:avLst/>
          </a:prstGeom>
          <a:solidFill>
            <a:schemeClr val="bg1"/>
          </a:solidFill>
        </p:spPr>
        <p:txBody>
          <a:bodyPr wrap="square" rtlCol="0">
            <a:spAutoFit/>
          </a:bodyPr>
          <a:lstStyle/>
          <a:p>
            <a:pPr algn="ct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II/ Proposed Algorithm</a:t>
            </a:r>
          </a:p>
        </p:txBody>
      </p:sp>
      <p:sp>
        <p:nvSpPr>
          <p:cNvPr id="22" name="文本框 29">
            <a:extLst>
              <a:ext uri="{FF2B5EF4-FFF2-40B4-BE49-F238E27FC236}">
                <a16:creationId xmlns:a16="http://schemas.microsoft.com/office/drawing/2014/main" id="{2095D377-DAA9-4DF3-A908-45BE729B6A9B}"/>
              </a:ext>
            </a:extLst>
          </p:cNvPr>
          <p:cNvSpPr txBox="1"/>
          <p:nvPr/>
        </p:nvSpPr>
        <p:spPr>
          <a:xfrm>
            <a:off x="4739055" y="4280443"/>
            <a:ext cx="4140988" cy="646331"/>
          </a:xfrm>
          <a:prstGeom prst="rect">
            <a:avLst/>
          </a:prstGeom>
          <a:solidFill>
            <a:schemeClr val="bg1"/>
          </a:solidFill>
        </p:spPr>
        <p:txBody>
          <a:bodyPr wrap="square" rtlCol="0">
            <a:spAutoFit/>
          </a:bodyPr>
          <a:lstStyle/>
          <a:p>
            <a:pPr algn="ct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IV/</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Đánh</a:t>
            </a: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giá</a:t>
            </a:r>
            <a:endPar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Tree>
    <p:extLst>
      <p:ext uri="{BB962C8B-B14F-4D97-AF65-F5344CB8AC3E}">
        <p14:creationId xmlns:p14="http://schemas.microsoft.com/office/powerpoint/2010/main" val="354306263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602877"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493705" y="96532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686957" y="330467"/>
            <a:ext cx="4037320"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04</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文本框 13">
            <a:extLst>
              <a:ext uri="{FF2B5EF4-FFF2-40B4-BE49-F238E27FC236}">
                <a16:creationId xmlns:a16="http://schemas.microsoft.com/office/drawing/2014/main" id="{623A914F-1807-47E1-A3FD-FFB18A16F678}"/>
              </a:ext>
            </a:extLst>
          </p:cNvPr>
          <p:cNvSpPr txBox="1"/>
          <p:nvPr/>
        </p:nvSpPr>
        <p:spPr>
          <a:xfrm>
            <a:off x="6209973" y="1602195"/>
            <a:ext cx="3866651" cy="769441"/>
          </a:xfrm>
          <a:prstGeom prst="rect">
            <a:avLst/>
          </a:prstGeom>
          <a:solidFill>
            <a:schemeClr val="bg1"/>
          </a:solidFill>
        </p:spPr>
        <p:txBody>
          <a:bodyPr wrap="square" rtlCol="0">
            <a:spAutoFit/>
          </a:bodyPr>
          <a:lstStyle/>
          <a:p>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IV/</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Đánh</a:t>
            </a:r>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giá</a:t>
            </a:r>
            <a:endPar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6" name="文本框 15">
            <a:extLst>
              <a:ext uri="{FF2B5EF4-FFF2-40B4-BE49-F238E27FC236}">
                <a16:creationId xmlns:a16="http://schemas.microsoft.com/office/drawing/2014/main" id="{388F44B0-4B76-4457-AE82-B95FB930BC53}"/>
              </a:ext>
            </a:extLst>
          </p:cNvPr>
          <p:cNvSpPr txBox="1"/>
          <p:nvPr/>
        </p:nvSpPr>
        <p:spPr>
          <a:xfrm>
            <a:off x="6455459" y="2939677"/>
            <a:ext cx="3739780" cy="195386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800" dirty="0" err="1">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Sử</a:t>
            </a:r>
            <a:r>
              <a:rPr lang="en-US" sz="28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dụng</a:t>
            </a:r>
            <a:r>
              <a:rPr lang="en-US" sz="28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kỹ</a:t>
            </a:r>
            <a:r>
              <a:rPr lang="en-US" sz="28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thuật</a:t>
            </a:r>
            <a:r>
              <a:rPr lang="en-US" sz="28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Dice coefficient </a:t>
            </a:r>
            <a:r>
              <a:rPr lang="en-US" sz="2800" dirty="0" err="1">
                <a:latin typeface="Times New Roman" panose="02020603050405020304" pitchFamily="18" charset="0"/>
                <a:cs typeface="Times New Roman" panose="02020603050405020304" pitchFamily="18" charset="0"/>
              </a:rPr>
              <a:t>đánh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so </a:t>
            </a:r>
            <a:r>
              <a:rPr lang="en-US" sz="2800" dirty="0" err="1">
                <a:latin typeface="Times New Roman" panose="02020603050405020304" pitchFamily="18" charset="0"/>
                <a:cs typeface="Times New Roman" panose="02020603050405020304" pitchFamily="18" charset="0"/>
              </a:rPr>
              <a:t>sánh</a:t>
            </a:r>
            <a:r>
              <a:rPr lang="en-US" sz="2800" dirty="0">
                <a:latin typeface="Times New Roman" panose="02020603050405020304" pitchFamily="18" charset="0"/>
                <a:cs typeface="Times New Roman" panose="02020603050405020304" pitchFamily="18" charset="0"/>
              </a:rPr>
              <a:t> 2 </a:t>
            </a:r>
            <a:r>
              <a:rPr lang="en-US" sz="2800" dirty="0" err="1">
                <a:latin typeface="Times New Roman" panose="02020603050405020304" pitchFamily="18" charset="0"/>
                <a:cs typeface="Times New Roman" panose="02020603050405020304" pitchFamily="18" charset="0"/>
              </a:rPr>
              <a:t>mẫu</a:t>
            </a:r>
            <a:endParaRPr lang="en-US" sz="28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Tree>
    <p:extLst>
      <p:ext uri="{BB962C8B-B14F-4D97-AF65-F5344CB8AC3E}">
        <p14:creationId xmlns:p14="http://schemas.microsoft.com/office/powerpoint/2010/main" val="260635493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928259" y="161674"/>
            <a:ext cx="3171061"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1.Dice coefficient</a:t>
            </a:r>
            <a:endParaRPr lang="zh-CN" altLang="en-US" sz="3200" b="1"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2" name="Picture 1">
            <a:extLst>
              <a:ext uri="{FF2B5EF4-FFF2-40B4-BE49-F238E27FC236}">
                <a16:creationId xmlns:a16="http://schemas.microsoft.com/office/drawing/2014/main" id="{228BC7A0-233C-44C3-8947-EC8AF5FF7656}"/>
              </a:ext>
            </a:extLst>
          </p:cNvPr>
          <p:cNvPicPr>
            <a:picLocks noChangeAspect="1"/>
          </p:cNvPicPr>
          <p:nvPr/>
        </p:nvPicPr>
        <p:blipFill>
          <a:blip r:embed="rId3"/>
          <a:stretch>
            <a:fillRect/>
          </a:stretch>
        </p:blipFill>
        <p:spPr>
          <a:xfrm>
            <a:off x="2209800" y="746448"/>
            <a:ext cx="8297959" cy="4492283"/>
          </a:xfrm>
          <a:prstGeom prst="rect">
            <a:avLst/>
          </a:prstGeom>
        </p:spPr>
      </p:pic>
    </p:spTree>
    <p:extLst>
      <p:ext uri="{BB962C8B-B14F-4D97-AF65-F5344CB8AC3E}">
        <p14:creationId xmlns:p14="http://schemas.microsoft.com/office/powerpoint/2010/main" val="285388398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1309259" y="177398"/>
            <a:ext cx="286328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Dice coefficient</a:t>
            </a:r>
            <a:endParaRPr lang="zh-CN" altLang="en-US" sz="3200" b="1"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 name="Rectangle 4">
            <a:extLst>
              <a:ext uri="{FF2B5EF4-FFF2-40B4-BE49-F238E27FC236}">
                <a16:creationId xmlns:a16="http://schemas.microsoft.com/office/drawing/2014/main" id="{590E18A0-FE7D-4645-AC9A-558E9F5BCF11}"/>
              </a:ext>
            </a:extLst>
          </p:cNvPr>
          <p:cNvSpPr/>
          <p:nvPr/>
        </p:nvSpPr>
        <p:spPr>
          <a:xfrm>
            <a:off x="672575" y="3789935"/>
            <a:ext cx="9565950" cy="1200329"/>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Boolean,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nghĩa</a:t>
            </a:r>
            <a:r>
              <a:rPr lang="en-US" sz="2400" dirty="0">
                <a:latin typeface="Times New Roman" panose="02020603050405020304" pitchFamily="18" charset="0"/>
                <a:cs typeface="Times New Roman" panose="02020603050405020304" pitchFamily="18" charset="0"/>
              </a:rPr>
              <a:t> true positive (TP), false positive(FP)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false negative (FN),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p>
        </p:txBody>
      </p:sp>
      <p:sp>
        <p:nvSpPr>
          <p:cNvPr id="10" name="Rectangle 9">
            <a:extLst>
              <a:ext uri="{FF2B5EF4-FFF2-40B4-BE49-F238E27FC236}">
                <a16:creationId xmlns:a16="http://schemas.microsoft.com/office/drawing/2014/main" id="{8154BC08-B12C-4D26-A93A-D697F1B57FD1}"/>
              </a:ext>
            </a:extLst>
          </p:cNvPr>
          <p:cNvSpPr/>
          <p:nvPr/>
        </p:nvSpPr>
        <p:spPr>
          <a:xfrm>
            <a:off x="167270" y="3038398"/>
            <a:ext cx="10576561" cy="1200329"/>
          </a:xfrm>
          <a:prstGeom prst="rect">
            <a:avLst/>
          </a:prstGeom>
        </p:spPr>
        <p:txBody>
          <a:bodyPr wrap="square">
            <a:spAutoFit/>
          </a:bodyPr>
          <a:lstStyle/>
          <a:p>
            <a:pPr marL="457200"/>
            <a:r>
              <a:rPr lang="en-US" sz="2400" dirty="0">
                <a:solidFill>
                  <a:srgbClr val="000000"/>
                </a:solidFill>
                <a:latin typeface="Times New Roman" panose="02020603050405020304" pitchFamily="18" charset="0"/>
              </a:rPr>
              <a:t>-	</a:t>
            </a:r>
            <a:r>
              <a:rPr lang="vi-VN" sz="2400" dirty="0">
                <a:solidFill>
                  <a:srgbClr val="000000"/>
                </a:solidFill>
                <a:latin typeface="Times New Roman" panose="02020603050405020304" pitchFamily="18" charset="0"/>
              </a:rPr>
              <a:t>Trong đó |X| , |Y| là tương ứng là số lượng các phần tử trong tập X và Y.</a:t>
            </a:r>
            <a:endParaRPr lang="vi-VN" sz="2400" dirty="0"/>
          </a:p>
          <a:p>
            <a:br>
              <a:rPr lang="vi-VN" sz="2400" dirty="0"/>
            </a:br>
            <a:endParaRPr lang="en-US" sz="2400" dirty="0"/>
          </a:p>
        </p:txBody>
      </p:sp>
      <p:sp>
        <p:nvSpPr>
          <p:cNvPr id="14" name="Rectangle 13">
            <a:extLst>
              <a:ext uri="{FF2B5EF4-FFF2-40B4-BE49-F238E27FC236}">
                <a16:creationId xmlns:a16="http://schemas.microsoft.com/office/drawing/2014/main" id="{184726CF-FAB3-44E8-B6E2-723F04F1E50B}"/>
              </a:ext>
            </a:extLst>
          </p:cNvPr>
          <p:cNvSpPr/>
          <p:nvPr/>
        </p:nvSpPr>
        <p:spPr>
          <a:xfrm>
            <a:off x="839754" y="1468318"/>
            <a:ext cx="6096000" cy="1077218"/>
          </a:xfrm>
          <a:prstGeom prst="rect">
            <a:avLst/>
          </a:prstGeom>
        </p:spPr>
        <p:txBody>
          <a:bodyPr>
            <a:spAutoFit/>
          </a:bodyPr>
          <a:lstStyle/>
          <a:p>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thức</a:t>
            </a:r>
            <a:r>
              <a:rPr lang="en-US" sz="3200" dirty="0">
                <a:latin typeface="Times New Roman" panose="02020603050405020304" pitchFamily="18" charset="0"/>
                <a:cs typeface="Times New Roman" panose="02020603050405020304" pitchFamily="18" charset="0"/>
              </a:rPr>
              <a:t>:</a:t>
            </a:r>
            <a:br>
              <a:rPr lang="vi-VN"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539933840"/>
              </p:ext>
            </p:extLst>
          </p:nvPr>
        </p:nvGraphicFramePr>
        <p:xfrm>
          <a:off x="4117985" y="2095401"/>
          <a:ext cx="2675129" cy="1014704"/>
        </p:xfrm>
        <a:graphic>
          <a:graphicData uri="http://schemas.openxmlformats.org/presentationml/2006/ole">
            <mc:AlternateContent xmlns:mc="http://schemas.openxmlformats.org/markup-compatibility/2006">
              <mc:Choice xmlns:v="urn:schemas-microsoft-com:vml" Requires="v">
                <p:oleObj spid="_x0000_s5128" name="Equation" r:id="rId4" imgW="1104840" imgH="419040" progId="Equation.DSMT4">
                  <p:embed/>
                </p:oleObj>
              </mc:Choice>
              <mc:Fallback>
                <p:oleObj name="Equation" r:id="rId4" imgW="1104840" imgH="419040" progId="Equation.DSMT4">
                  <p:embed/>
                  <p:pic>
                    <p:nvPicPr>
                      <p:cNvPr id="0" name=""/>
                      <p:cNvPicPr/>
                      <p:nvPr/>
                    </p:nvPicPr>
                    <p:blipFill>
                      <a:blip r:embed="rId5"/>
                      <a:stretch>
                        <a:fillRect/>
                      </a:stretch>
                    </p:blipFill>
                    <p:spPr>
                      <a:xfrm>
                        <a:off x="4117985" y="2095401"/>
                        <a:ext cx="2675129" cy="1014704"/>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598828164"/>
              </p:ext>
            </p:extLst>
          </p:nvPr>
        </p:nvGraphicFramePr>
        <p:xfrm>
          <a:off x="3580867" y="4990264"/>
          <a:ext cx="3967478" cy="1069494"/>
        </p:xfrm>
        <a:graphic>
          <a:graphicData uri="http://schemas.openxmlformats.org/presentationml/2006/ole">
            <mc:AlternateContent xmlns:mc="http://schemas.openxmlformats.org/markup-compatibility/2006">
              <mc:Choice xmlns:v="urn:schemas-microsoft-com:vml" Requires="v">
                <p:oleObj spid="_x0000_s5129" name="Equation" r:id="rId6" imgW="1460160" imgH="393480" progId="Equation.DSMT4">
                  <p:embed/>
                </p:oleObj>
              </mc:Choice>
              <mc:Fallback>
                <p:oleObj name="Equation" r:id="rId6" imgW="1460160" imgH="393480" progId="Equation.DSMT4">
                  <p:embed/>
                  <p:pic>
                    <p:nvPicPr>
                      <p:cNvPr id="0" name=""/>
                      <p:cNvPicPr/>
                      <p:nvPr/>
                    </p:nvPicPr>
                    <p:blipFill>
                      <a:blip r:embed="rId7"/>
                      <a:stretch>
                        <a:fillRect/>
                      </a:stretch>
                    </p:blipFill>
                    <p:spPr>
                      <a:xfrm>
                        <a:off x="3580867" y="4990264"/>
                        <a:ext cx="3967478" cy="1069494"/>
                      </a:xfrm>
                      <a:prstGeom prst="rect">
                        <a:avLst/>
                      </a:prstGeom>
                    </p:spPr>
                  </p:pic>
                </p:oleObj>
              </mc:Fallback>
            </mc:AlternateContent>
          </a:graphicData>
        </a:graphic>
      </p:graphicFrame>
    </p:spTree>
    <p:extLst>
      <p:ext uri="{BB962C8B-B14F-4D97-AF65-F5344CB8AC3E}">
        <p14:creationId xmlns:p14="http://schemas.microsoft.com/office/powerpoint/2010/main" val="170502156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1309259" y="177398"/>
            <a:ext cx="286328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Dice coefficient</a:t>
            </a:r>
            <a:endParaRPr lang="zh-CN" altLang="en-US" sz="3200" b="1"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4265429051"/>
              </p:ext>
            </p:extLst>
          </p:nvPr>
        </p:nvGraphicFramePr>
        <p:xfrm>
          <a:off x="3295650" y="1363663"/>
          <a:ext cx="3967162" cy="1069975"/>
        </p:xfrm>
        <a:graphic>
          <a:graphicData uri="http://schemas.openxmlformats.org/presentationml/2006/ole">
            <mc:AlternateContent xmlns:mc="http://schemas.openxmlformats.org/markup-compatibility/2006">
              <mc:Choice xmlns:v="urn:schemas-microsoft-com:vml" Requires="v">
                <p:oleObj spid="_x0000_s6146" name="Equation" r:id="rId4" imgW="1460160" imgH="393480" progId="Equation.DSMT4">
                  <p:embed/>
                </p:oleObj>
              </mc:Choice>
              <mc:Fallback>
                <p:oleObj name="Equation" r:id="rId4" imgW="1460160" imgH="393480" progId="Equation.DSMT4">
                  <p:embed/>
                  <p:pic>
                    <p:nvPicPr>
                      <p:cNvPr id="3" name="Object 2"/>
                      <p:cNvPicPr/>
                      <p:nvPr/>
                    </p:nvPicPr>
                    <p:blipFill>
                      <a:blip r:embed="rId5"/>
                      <a:stretch>
                        <a:fillRect/>
                      </a:stretch>
                    </p:blipFill>
                    <p:spPr>
                      <a:xfrm>
                        <a:off x="3295650" y="1363663"/>
                        <a:ext cx="3967162" cy="106997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BD5585CB-0196-43D6-8495-8768176A891F}"/>
              </a:ext>
            </a:extLst>
          </p:cNvPr>
          <p:cNvSpPr txBox="1"/>
          <p:nvPr/>
        </p:nvSpPr>
        <p:spPr>
          <a:xfrm>
            <a:off x="1757363" y="3035128"/>
            <a:ext cx="8158162" cy="2462213"/>
          </a:xfrm>
          <a:prstGeom prst="rect">
            <a:avLst/>
          </a:prstGeom>
          <a:noFill/>
        </p:spPr>
        <p:txBody>
          <a:bodyPr wrap="square">
            <a:spAutoFit/>
          </a:bodyPr>
          <a:lstStyle/>
          <a:p>
            <a:pPr marL="342900" indent="-342900">
              <a:buFont typeface="Arial" panose="020B0604020202020204" pitchFamily="34" charset="0"/>
              <a:buChar char="•"/>
            </a:pPr>
            <a:r>
              <a:rPr lang="vi-VN" sz="2200" dirty="0">
                <a:latin typeface="+mj-lt"/>
              </a:rPr>
              <a:t>TP: là phần giao nhau giữa phần foreground của ảnh ground truth và phần foreground của ảnh được segment</a:t>
            </a:r>
            <a:r>
              <a:rPr lang="en-US" sz="2200" dirty="0">
                <a:latin typeface="+mj-lt"/>
              </a:rPr>
              <a:t>.</a:t>
            </a:r>
            <a:endParaRPr lang="vi-VN" sz="2200" dirty="0">
              <a:latin typeface="+mj-lt"/>
            </a:endParaRPr>
          </a:p>
          <a:p>
            <a:pPr marL="342900" indent="-342900">
              <a:buFont typeface="Arial" panose="020B0604020202020204" pitchFamily="34" charset="0"/>
              <a:buChar char="•"/>
            </a:pPr>
            <a:r>
              <a:rPr lang="vi-VN" sz="2200" dirty="0">
                <a:latin typeface="+mj-lt"/>
              </a:rPr>
              <a:t>FP: là phần foreground của ảnh ground truth không trùng với phần foreground của ảnh được segment</a:t>
            </a:r>
            <a:r>
              <a:rPr lang="en-US" sz="2200" dirty="0">
                <a:latin typeface="+mj-lt"/>
              </a:rPr>
              <a:t>.</a:t>
            </a:r>
          </a:p>
          <a:p>
            <a:pPr marL="342900" indent="-342900">
              <a:buFont typeface="Arial" panose="020B0604020202020204" pitchFamily="34" charset="0"/>
              <a:buChar char="•"/>
            </a:pPr>
            <a:endParaRPr lang="vi-VN" sz="2200" dirty="0">
              <a:latin typeface="+mj-lt"/>
            </a:endParaRPr>
          </a:p>
          <a:p>
            <a:pPr marL="342900" indent="-342900">
              <a:buFont typeface="Arial" panose="020B0604020202020204" pitchFamily="34" charset="0"/>
              <a:buChar char="•"/>
            </a:pPr>
            <a:r>
              <a:rPr lang="vi-VN" sz="2200" dirty="0">
                <a:latin typeface="+mj-lt"/>
              </a:rPr>
              <a:t>FN: là phần backgournd của ảnh ground truth không trùng với phần background của ảnh được segment</a:t>
            </a:r>
            <a:r>
              <a:rPr lang="en-US" sz="2200" dirty="0">
                <a:latin typeface="+mj-lt"/>
              </a:rPr>
              <a:t>.</a:t>
            </a:r>
            <a:endParaRPr lang="vi-VN" sz="2200" dirty="0">
              <a:latin typeface="+mj-lt"/>
            </a:endParaRPr>
          </a:p>
        </p:txBody>
      </p:sp>
    </p:spTree>
    <p:extLst>
      <p:ext uri="{BB962C8B-B14F-4D97-AF65-F5344CB8AC3E}">
        <p14:creationId xmlns:p14="http://schemas.microsoft.com/office/powerpoint/2010/main" val="216590983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8158742" y="1513179"/>
            <a:ext cx="3830971" cy="684736"/>
          </a:xfrm>
        </p:spPr>
        <p:txBody>
          <a:bodyPr/>
          <a:lstStyle/>
          <a:p>
            <a:r>
              <a:rPr lang="vi-VN" dirty="0"/>
              <a:t>Accuracy: 0.969407</a:t>
            </a:r>
          </a:p>
          <a:p>
            <a:endParaRPr lang="en-US" dirty="0"/>
          </a:p>
        </p:txBody>
      </p:sp>
      <p:pic>
        <p:nvPicPr>
          <p:cNvPr id="5" name="Content Placeholder 4"/>
          <p:cNvPicPr>
            <a:picLocks noGrp="1" noChangeAspect="1"/>
          </p:cNvPicPr>
          <p:nvPr>
            <p:ph idx="4294967295"/>
          </p:nvPr>
        </p:nvPicPr>
        <p:blipFill>
          <a:blip r:embed="rId2"/>
          <a:stretch>
            <a:fillRect/>
          </a:stretch>
        </p:blipFill>
        <p:spPr>
          <a:xfrm>
            <a:off x="1269732" y="915201"/>
            <a:ext cx="3079750" cy="2374900"/>
          </a:xfrm>
          <a:prstGeom prst="rect">
            <a:avLst/>
          </a:prstGeom>
        </p:spPr>
      </p:pic>
      <p:sp>
        <p:nvSpPr>
          <p:cNvPr id="4" name="文本框 42">
            <a:extLst>
              <a:ext uri="{FF2B5EF4-FFF2-40B4-BE49-F238E27FC236}">
                <a16:creationId xmlns:a16="http://schemas.microsoft.com/office/drawing/2014/main" id="{499BAD50-20B3-4155-9072-6FCBFE81FF1E}"/>
              </a:ext>
            </a:extLst>
          </p:cNvPr>
          <p:cNvSpPr txBox="1"/>
          <p:nvPr/>
        </p:nvSpPr>
        <p:spPr>
          <a:xfrm>
            <a:off x="928259" y="161674"/>
            <a:ext cx="286328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Dice coefficient</a:t>
            </a:r>
            <a:endParaRPr lang="zh-CN" altLang="en-US" sz="3200" b="1"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pic>
        <p:nvPicPr>
          <p:cNvPr id="6" name="Picture 5"/>
          <p:cNvPicPr>
            <a:picLocks noChangeAspect="1"/>
          </p:cNvPicPr>
          <p:nvPr/>
        </p:nvPicPr>
        <p:blipFill>
          <a:blip r:embed="rId3"/>
          <a:stretch>
            <a:fillRect/>
          </a:stretch>
        </p:blipFill>
        <p:spPr>
          <a:xfrm>
            <a:off x="4541579" y="915432"/>
            <a:ext cx="3108841" cy="2374669"/>
          </a:xfrm>
          <a:prstGeom prst="rect">
            <a:avLst/>
          </a:prstGeom>
        </p:spPr>
      </p:pic>
      <p:pic>
        <p:nvPicPr>
          <p:cNvPr id="9" name="Picture 8"/>
          <p:cNvPicPr>
            <a:picLocks noChangeAspect="1"/>
          </p:cNvPicPr>
          <p:nvPr/>
        </p:nvPicPr>
        <p:blipFill>
          <a:blip r:embed="rId4"/>
          <a:stretch>
            <a:fillRect/>
          </a:stretch>
        </p:blipFill>
        <p:spPr>
          <a:xfrm>
            <a:off x="8735779" y="2007388"/>
            <a:ext cx="2676899" cy="190527"/>
          </a:xfrm>
          <a:prstGeom prst="rect">
            <a:avLst/>
          </a:prstGeom>
        </p:spPr>
      </p:pic>
      <p:pic>
        <p:nvPicPr>
          <p:cNvPr id="10" name="Picture 9"/>
          <p:cNvPicPr>
            <a:picLocks noChangeAspect="1"/>
          </p:cNvPicPr>
          <p:nvPr/>
        </p:nvPicPr>
        <p:blipFill>
          <a:blip r:embed="rId5"/>
          <a:stretch>
            <a:fillRect/>
          </a:stretch>
        </p:blipFill>
        <p:spPr>
          <a:xfrm>
            <a:off x="762448" y="3918357"/>
            <a:ext cx="3587034" cy="2394052"/>
          </a:xfrm>
          <a:prstGeom prst="rect">
            <a:avLst/>
          </a:prstGeom>
        </p:spPr>
      </p:pic>
      <p:pic>
        <p:nvPicPr>
          <p:cNvPr id="11" name="Picture 10"/>
          <p:cNvPicPr>
            <a:picLocks noChangeAspect="1"/>
          </p:cNvPicPr>
          <p:nvPr/>
        </p:nvPicPr>
        <p:blipFill>
          <a:blip r:embed="rId6"/>
          <a:stretch>
            <a:fillRect/>
          </a:stretch>
        </p:blipFill>
        <p:spPr>
          <a:xfrm>
            <a:off x="4563608" y="3918357"/>
            <a:ext cx="3635824" cy="2398183"/>
          </a:xfrm>
          <a:prstGeom prst="rect">
            <a:avLst/>
          </a:prstGeom>
        </p:spPr>
      </p:pic>
      <p:sp>
        <p:nvSpPr>
          <p:cNvPr id="12"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Subtitle 7"/>
          <p:cNvSpPr txBox="1">
            <a:spLocks/>
          </p:cNvSpPr>
          <p:nvPr/>
        </p:nvSpPr>
        <p:spPr>
          <a:xfrm>
            <a:off x="8199434" y="4634418"/>
            <a:ext cx="3830971" cy="6847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dirty="0"/>
              <a:t>Accuracy: 0.954911</a:t>
            </a:r>
          </a:p>
          <a:p>
            <a:endParaRPr lang="vi-VN" dirty="0"/>
          </a:p>
          <a:p>
            <a:endParaRPr lang="en-US" dirty="0"/>
          </a:p>
        </p:txBody>
      </p:sp>
      <p:pic>
        <p:nvPicPr>
          <p:cNvPr id="14" name="Picture 13"/>
          <p:cNvPicPr>
            <a:picLocks noChangeAspect="1"/>
          </p:cNvPicPr>
          <p:nvPr/>
        </p:nvPicPr>
        <p:blipFill>
          <a:blip r:embed="rId7"/>
          <a:stretch>
            <a:fillRect/>
          </a:stretch>
        </p:blipFill>
        <p:spPr>
          <a:xfrm>
            <a:off x="8800285" y="5319154"/>
            <a:ext cx="2629267" cy="200053"/>
          </a:xfrm>
          <a:prstGeom prst="rect">
            <a:avLst/>
          </a:prstGeom>
        </p:spPr>
      </p:pic>
    </p:spTree>
    <p:extLst>
      <p:ext uri="{BB962C8B-B14F-4D97-AF65-F5344CB8AC3E}">
        <p14:creationId xmlns:p14="http://schemas.microsoft.com/office/powerpoint/2010/main" val="9101599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1309259" y="177398"/>
            <a:ext cx="4400500"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2.Pros &amp; Cons K-means++:</a:t>
            </a:r>
            <a:endParaRPr lang="zh-CN" altLang="en-US" sz="2800" b="1" dirty="0">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Rectangle 1">
            <a:extLst>
              <a:ext uri="{FF2B5EF4-FFF2-40B4-BE49-F238E27FC236}">
                <a16:creationId xmlns:a16="http://schemas.microsoft.com/office/drawing/2014/main" id="{47824B14-5A60-48D5-8134-C7E550BE6B0F}"/>
              </a:ext>
            </a:extLst>
          </p:cNvPr>
          <p:cNvSpPr/>
          <p:nvPr/>
        </p:nvSpPr>
        <p:spPr>
          <a:xfrm>
            <a:off x="839754" y="1516856"/>
            <a:ext cx="6507480" cy="1785104"/>
          </a:xfrm>
          <a:prstGeom prst="rect">
            <a:avLst/>
          </a:prstGeom>
        </p:spPr>
        <p:txBody>
          <a:bodyPr wrap="square">
            <a:spAutoFit/>
          </a:bodyPr>
          <a:lstStyle/>
          <a:p>
            <a:r>
              <a:rPr lang="vi-VN" sz="2000" b="1" dirty="0">
                <a:latin typeface="Times New Roman" panose="02020603050405020304" pitchFamily="18" charset="0"/>
                <a:cs typeface="Times New Roman" panose="02020603050405020304" pitchFamily="18" charset="0"/>
              </a:rPr>
              <a:t>Pros:</a:t>
            </a:r>
          </a:p>
          <a:p>
            <a:pPr>
              <a:lnSpc>
                <a:spcPct val="150000"/>
              </a:lnSpc>
            </a:pPr>
            <a:r>
              <a:rPr lang="vi-VN" sz="2000" dirty="0">
                <a:latin typeface="Times New Roman" panose="02020603050405020304" pitchFamily="18" charset="0"/>
                <a:cs typeface="Times New Roman" panose="02020603050405020304" pitchFamily="18" charset="0"/>
              </a:rPr>
              <a:t>		-Đơn giản và dễ dàng để triển khai</a:t>
            </a:r>
          </a:p>
          <a:p>
            <a:pPr>
              <a:lnSpc>
                <a:spcPct val="150000"/>
              </a:lnSpc>
            </a:pPr>
            <a:r>
              <a:rPr lang="vi-VN" sz="2000" dirty="0">
                <a:latin typeface="Times New Roman" panose="02020603050405020304" pitchFamily="18" charset="0"/>
                <a:cs typeface="Times New Roman" panose="02020603050405020304" pitchFamily="18" charset="0"/>
              </a:rPr>
              <a:t>		-Nhanh với những dữ liệu có số chiều nhỏ</a:t>
            </a:r>
          </a:p>
          <a:p>
            <a:pPr>
              <a:lnSpc>
                <a:spcPct val="150000"/>
              </a:lnSpc>
            </a:pPr>
            <a:r>
              <a:rPr lang="vi-VN" sz="2000" dirty="0">
                <a:latin typeface="Times New Roman" panose="02020603050405020304" pitchFamily="18" charset="0"/>
                <a:cs typeface="Times New Roman" panose="02020603050405020304" pitchFamily="18" charset="0"/>
              </a:rPr>
              <a:t>		-Dễ dàng biểu diễn dữ liệu</a:t>
            </a:r>
          </a:p>
        </p:txBody>
      </p:sp>
      <p:sp>
        <p:nvSpPr>
          <p:cNvPr id="3" name="Rectangle 2">
            <a:extLst>
              <a:ext uri="{FF2B5EF4-FFF2-40B4-BE49-F238E27FC236}">
                <a16:creationId xmlns:a16="http://schemas.microsoft.com/office/drawing/2014/main" id="{89FD7043-4361-4359-A24B-EDB00653F8A4}"/>
              </a:ext>
            </a:extLst>
          </p:cNvPr>
          <p:cNvSpPr/>
          <p:nvPr/>
        </p:nvSpPr>
        <p:spPr>
          <a:xfrm>
            <a:off x="839754" y="3429000"/>
            <a:ext cx="9553926" cy="2092881"/>
          </a:xfrm>
          <a:prstGeom prst="rect">
            <a:avLst/>
          </a:prstGeom>
        </p:spPr>
        <p:txBody>
          <a:bodyPr wrap="square">
            <a:spAutoFit/>
          </a:bodyPr>
          <a:lstStyle/>
          <a:p>
            <a:r>
              <a:rPr lang="vi-VN" sz="2000" b="1" dirty="0">
                <a:latin typeface="Times New Roman" panose="02020603050405020304" pitchFamily="18" charset="0"/>
                <a:cs typeface="Times New Roman" panose="02020603050405020304" pitchFamily="18" charset="0"/>
              </a:rPr>
              <a:t>Cons:</a:t>
            </a:r>
          </a:p>
          <a:p>
            <a:pPr>
              <a:lnSpc>
                <a:spcPct val="150000"/>
              </a:lnSpc>
            </a:pPr>
            <a:r>
              <a:rPr lang="vi-VN" sz="2000" dirty="0">
                <a:latin typeface="Times New Roman" panose="02020603050405020304" pitchFamily="18" charset="0"/>
                <a:cs typeface="Times New Roman" panose="02020603050405020304" pitchFamily="18" charset="0"/>
              </a:rPr>
              <a:t>		-Không có nhận biết những outliers (dữ liệu bất thường)</a:t>
            </a:r>
          </a:p>
          <a:p>
            <a:pPr>
              <a:lnSpc>
                <a:spcPct val="150000"/>
              </a:lnSpc>
            </a:pPr>
            <a:r>
              <a:rPr lang="vi-VN" sz="2000" dirty="0">
                <a:latin typeface="Times New Roman" panose="02020603050405020304" pitchFamily="18" charset="0"/>
                <a:cs typeface="Times New Roman" panose="02020603050405020304" pitchFamily="18" charset="0"/>
              </a:rPr>
              <a:t>		-Cần phải xác định số lượng clusters k</a:t>
            </a:r>
          </a:p>
          <a:p>
            <a:pPr>
              <a:lnSpc>
                <a:spcPct val="150000"/>
              </a:lnSpc>
            </a:pPr>
            <a:r>
              <a:rPr lang="vi-VN" sz="2000" dirty="0">
                <a:latin typeface="Times New Roman" panose="02020603050405020304" pitchFamily="18" charset="0"/>
                <a:cs typeface="Times New Roman" panose="02020603050405020304" pitchFamily="18" charset="0"/>
              </a:rPr>
              <a:t>		-Giới hạn trên dữ liệu mà có khái niệm theo các cụm có các trung tâm</a:t>
            </a:r>
          </a:p>
          <a:p>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917850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602877"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493705" y="96532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686957" y="330467"/>
            <a:ext cx="4037320"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05</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文本框 13">
            <a:extLst>
              <a:ext uri="{FF2B5EF4-FFF2-40B4-BE49-F238E27FC236}">
                <a16:creationId xmlns:a16="http://schemas.microsoft.com/office/drawing/2014/main" id="{623A914F-1807-47E1-A3FD-FFB18A16F678}"/>
              </a:ext>
            </a:extLst>
          </p:cNvPr>
          <p:cNvSpPr txBox="1"/>
          <p:nvPr/>
        </p:nvSpPr>
        <p:spPr>
          <a:xfrm>
            <a:off x="6209973" y="1602195"/>
            <a:ext cx="3866651" cy="769441"/>
          </a:xfrm>
          <a:prstGeom prst="rect">
            <a:avLst/>
          </a:prstGeom>
          <a:solidFill>
            <a:schemeClr val="bg1"/>
          </a:solidFill>
        </p:spPr>
        <p:txBody>
          <a:bodyPr wrap="square" rtlCol="0">
            <a:spAutoFit/>
          </a:bodyPr>
          <a:lstStyle/>
          <a:p>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V/</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Ứng</a:t>
            </a:r>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dụng</a:t>
            </a:r>
            <a:endPar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6" name="文本框 15">
            <a:extLst>
              <a:ext uri="{FF2B5EF4-FFF2-40B4-BE49-F238E27FC236}">
                <a16:creationId xmlns:a16="http://schemas.microsoft.com/office/drawing/2014/main" id="{388F44B0-4B76-4457-AE82-B95FB930BC53}"/>
              </a:ext>
            </a:extLst>
          </p:cNvPr>
          <p:cNvSpPr txBox="1"/>
          <p:nvPr/>
        </p:nvSpPr>
        <p:spPr>
          <a:xfrm>
            <a:off x="6455459" y="2939677"/>
            <a:ext cx="3739780" cy="83099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fontAlgn="base"/>
            <a:r>
              <a:rPr lang="en-US" sz="2400" b="1" dirty="0" err="1">
                <a:latin typeface="Times New Roman" panose="02020603050405020304" pitchFamily="18" charset="0"/>
                <a:cs typeface="Times New Roman" panose="02020603050405020304" pitchFamily="18" charset="0"/>
              </a:rPr>
              <a:t>Ứng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làm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mờ</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ảnh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nền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để</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đổi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bật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vật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chính</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9572979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barn(inVertical)">
                                      <p:cBhvr>
                                        <p:cTn id="2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1014228" y="232057"/>
            <a:ext cx="9531777" cy="584775"/>
          </a:xfrm>
          <a:prstGeom prst="rect">
            <a:avLst/>
          </a:prstGeom>
          <a:noFill/>
        </p:spPr>
        <p:txBody>
          <a:bodyPr wrap="none" rtlCol="0">
            <a:spAutoFit/>
          </a:bodyPr>
          <a:lstStyle/>
          <a:p>
            <a:pPr fontAlgn="base"/>
            <a:r>
              <a:rPr lang="en-US" sz="3200" b="1" dirty="0" err="1">
                <a:latin typeface="Times New Roman" panose="02020603050405020304" pitchFamily="18" charset="0"/>
                <a:cs typeface="Times New Roman" panose="02020603050405020304" pitchFamily="18" charset="0"/>
              </a:rPr>
              <a:t>Ứng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dụng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làm</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mờ</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ảnh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nền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để</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đổi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bật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nhân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vật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chính</a:t>
            </a:r>
            <a:endParaRPr lang="en-US" sz="3200" b="1" dirty="0">
              <a:latin typeface="Times New Roman" panose="02020603050405020304" pitchFamily="18" charset="0"/>
              <a:cs typeface="Times New Roman" panose="02020603050405020304" pitchFamily="18" charset="0"/>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 name="矩形: 圆角 22">
            <a:extLst>
              <a:ext uri="{FF2B5EF4-FFF2-40B4-BE49-F238E27FC236}">
                <a16:creationId xmlns:a16="http://schemas.microsoft.com/office/drawing/2014/main" id="{AEB2B0B3-FD6B-4B93-8211-49D17A86B59D}"/>
              </a:ext>
            </a:extLst>
          </p:cNvPr>
          <p:cNvSpPr/>
          <p:nvPr/>
        </p:nvSpPr>
        <p:spPr>
          <a:xfrm>
            <a:off x="1237150" y="2169321"/>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ea typeface="字魂58号-创中黑" panose="00000500000000000000" pitchFamily="2" charset="-122"/>
                <a:cs typeface="Times New Roman" panose="02020603050405020304" pitchFamily="18" charset="0"/>
              </a:rPr>
              <a:t>01</a:t>
            </a:r>
            <a:endParaRPr lang="zh-CN" altLang="en-US" sz="2400" dirty="0">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24" name="矩形: 圆角 23">
            <a:extLst>
              <a:ext uri="{FF2B5EF4-FFF2-40B4-BE49-F238E27FC236}">
                <a16:creationId xmlns:a16="http://schemas.microsoft.com/office/drawing/2014/main" id="{35B393FE-F6F4-4DF7-A91F-FA6B7FD002D5}"/>
              </a:ext>
            </a:extLst>
          </p:cNvPr>
          <p:cNvSpPr/>
          <p:nvPr/>
        </p:nvSpPr>
        <p:spPr>
          <a:xfrm>
            <a:off x="1237150" y="4462284"/>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ea typeface="字魂58号-创中黑" panose="00000500000000000000" pitchFamily="2" charset="-122"/>
                <a:cs typeface="Times New Roman" panose="02020603050405020304" pitchFamily="18" charset="0"/>
              </a:rPr>
              <a:t>02</a:t>
            </a:r>
            <a:endParaRPr lang="zh-CN" altLang="en-US" sz="2400" dirty="0">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C96896B6-E08D-440C-BAB8-30347E119E0B}"/>
              </a:ext>
            </a:extLst>
          </p:cNvPr>
          <p:cNvSpPr txBox="1"/>
          <p:nvPr/>
        </p:nvSpPr>
        <p:spPr>
          <a:xfrm>
            <a:off x="2139560" y="2266485"/>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sz="2400" b="1" dirty="0">
                <a:latin typeface="Times New Roman" panose="02020603050405020304" pitchFamily="18" charset="0"/>
                <a:ea typeface="字魂58号-创中黑" panose="00000500000000000000" pitchFamily="2" charset="-122"/>
                <a:cs typeface="Times New Roman" panose="02020603050405020304" pitchFamily="18" charset="0"/>
              </a:rPr>
              <a:t>Test 1:</a:t>
            </a:r>
            <a:endParaRPr lang="zh-CN" altLang="en-US" sz="2400" b="1" dirty="0">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29" name="文本框 28">
            <a:extLst>
              <a:ext uri="{FF2B5EF4-FFF2-40B4-BE49-F238E27FC236}">
                <a16:creationId xmlns:a16="http://schemas.microsoft.com/office/drawing/2014/main" id="{673F57A5-E177-4930-82C5-FCA171996017}"/>
              </a:ext>
            </a:extLst>
          </p:cNvPr>
          <p:cNvSpPr txBox="1"/>
          <p:nvPr/>
        </p:nvSpPr>
        <p:spPr>
          <a:xfrm>
            <a:off x="2148742" y="4581963"/>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sz="2400" b="1" dirty="0">
                <a:latin typeface="Times New Roman" panose="02020603050405020304" pitchFamily="18" charset="0"/>
                <a:ea typeface="字魂58号-创中黑" panose="00000500000000000000" pitchFamily="2" charset="-122"/>
                <a:cs typeface="Times New Roman" panose="02020603050405020304" pitchFamily="18" charset="0"/>
              </a:rPr>
              <a:t>Test 2:</a:t>
            </a:r>
            <a:endParaRPr lang="zh-CN" altLang="en-US" sz="2400" b="1" dirty="0">
              <a:latin typeface="Times New Roman" panose="02020603050405020304" pitchFamily="18" charset="0"/>
              <a:ea typeface="字魂58号-创中黑" panose="00000500000000000000" pitchFamily="2" charset="-122"/>
              <a:cs typeface="Times New Roman" panose="02020603050405020304" pitchFamily="18" charset="0"/>
            </a:endParaRPr>
          </a:p>
        </p:txBody>
      </p:sp>
      <p:pic>
        <p:nvPicPr>
          <p:cNvPr id="2" name="Picture 1">
            <a:extLst>
              <a:ext uri="{FF2B5EF4-FFF2-40B4-BE49-F238E27FC236}">
                <a16:creationId xmlns:a16="http://schemas.microsoft.com/office/drawing/2014/main" id="{4FE594AC-169B-4C41-A2F4-621DA38EFA69}"/>
              </a:ext>
            </a:extLst>
          </p:cNvPr>
          <p:cNvPicPr>
            <a:picLocks noChangeAspect="1"/>
          </p:cNvPicPr>
          <p:nvPr/>
        </p:nvPicPr>
        <p:blipFill>
          <a:blip r:embed="rId3"/>
          <a:stretch>
            <a:fillRect/>
          </a:stretch>
        </p:blipFill>
        <p:spPr>
          <a:xfrm>
            <a:off x="4024140" y="1424030"/>
            <a:ext cx="2833860" cy="2232075"/>
          </a:xfrm>
          <a:prstGeom prst="rect">
            <a:avLst/>
          </a:prstGeom>
        </p:spPr>
      </p:pic>
      <p:pic>
        <p:nvPicPr>
          <p:cNvPr id="3" name="Picture 2">
            <a:extLst>
              <a:ext uri="{FF2B5EF4-FFF2-40B4-BE49-F238E27FC236}">
                <a16:creationId xmlns:a16="http://schemas.microsoft.com/office/drawing/2014/main" id="{CEDBB4C4-1705-48B3-BD2B-FE7F38BB0B36}"/>
              </a:ext>
            </a:extLst>
          </p:cNvPr>
          <p:cNvPicPr>
            <a:picLocks noChangeAspect="1"/>
          </p:cNvPicPr>
          <p:nvPr/>
        </p:nvPicPr>
        <p:blipFill>
          <a:blip r:embed="rId4"/>
          <a:stretch>
            <a:fillRect/>
          </a:stretch>
        </p:blipFill>
        <p:spPr>
          <a:xfrm>
            <a:off x="7596503" y="1424030"/>
            <a:ext cx="2787565" cy="2223544"/>
          </a:xfrm>
          <a:prstGeom prst="rect">
            <a:avLst/>
          </a:prstGeom>
        </p:spPr>
      </p:pic>
      <p:pic>
        <p:nvPicPr>
          <p:cNvPr id="4" name="Picture 3">
            <a:extLst>
              <a:ext uri="{FF2B5EF4-FFF2-40B4-BE49-F238E27FC236}">
                <a16:creationId xmlns:a16="http://schemas.microsoft.com/office/drawing/2014/main" id="{0D625D87-46C0-4E9B-8984-7A59FAD720AD}"/>
              </a:ext>
            </a:extLst>
          </p:cNvPr>
          <p:cNvPicPr>
            <a:picLocks noChangeAspect="1"/>
          </p:cNvPicPr>
          <p:nvPr/>
        </p:nvPicPr>
        <p:blipFill>
          <a:blip r:embed="rId5"/>
          <a:stretch>
            <a:fillRect/>
          </a:stretch>
        </p:blipFill>
        <p:spPr>
          <a:xfrm>
            <a:off x="4361481" y="3777570"/>
            <a:ext cx="2391109" cy="2848373"/>
          </a:xfrm>
          <a:prstGeom prst="rect">
            <a:avLst/>
          </a:prstGeom>
        </p:spPr>
      </p:pic>
      <p:pic>
        <p:nvPicPr>
          <p:cNvPr id="5" name="Picture 4">
            <a:extLst>
              <a:ext uri="{FF2B5EF4-FFF2-40B4-BE49-F238E27FC236}">
                <a16:creationId xmlns:a16="http://schemas.microsoft.com/office/drawing/2014/main" id="{8DA62199-DA38-4C43-8085-1CAF599C9F0F}"/>
              </a:ext>
            </a:extLst>
          </p:cNvPr>
          <p:cNvPicPr>
            <a:picLocks noChangeAspect="1"/>
          </p:cNvPicPr>
          <p:nvPr/>
        </p:nvPicPr>
        <p:blipFill>
          <a:blip r:embed="rId6"/>
          <a:stretch>
            <a:fillRect/>
          </a:stretch>
        </p:blipFill>
        <p:spPr>
          <a:xfrm>
            <a:off x="7818546" y="3825201"/>
            <a:ext cx="2343477" cy="2753109"/>
          </a:xfrm>
          <a:prstGeom prst="rect">
            <a:avLst/>
          </a:prstGeom>
        </p:spPr>
      </p:pic>
      <p:pic>
        <p:nvPicPr>
          <p:cNvPr id="32" name="Picture 31">
            <a:extLst>
              <a:ext uri="{FF2B5EF4-FFF2-40B4-BE49-F238E27FC236}">
                <a16:creationId xmlns:a16="http://schemas.microsoft.com/office/drawing/2014/main" id="{31489EFB-2A4A-4C0D-BA80-1B157EF2A891}"/>
              </a:ext>
            </a:extLst>
          </p:cNvPr>
          <p:cNvPicPr>
            <a:picLocks noChangeAspect="1"/>
          </p:cNvPicPr>
          <p:nvPr/>
        </p:nvPicPr>
        <p:blipFill>
          <a:blip r:embed="rId7"/>
          <a:stretch>
            <a:fillRect/>
          </a:stretch>
        </p:blipFill>
        <p:spPr>
          <a:xfrm>
            <a:off x="6914915" y="2338637"/>
            <a:ext cx="681587" cy="402859"/>
          </a:xfrm>
          <a:prstGeom prst="rect">
            <a:avLst/>
          </a:prstGeom>
        </p:spPr>
      </p:pic>
      <p:pic>
        <p:nvPicPr>
          <p:cNvPr id="33" name="Picture 32">
            <a:extLst>
              <a:ext uri="{FF2B5EF4-FFF2-40B4-BE49-F238E27FC236}">
                <a16:creationId xmlns:a16="http://schemas.microsoft.com/office/drawing/2014/main" id="{75CE7C46-01F3-48B2-ABAD-7F96F398327F}"/>
              </a:ext>
            </a:extLst>
          </p:cNvPr>
          <p:cNvPicPr>
            <a:picLocks noChangeAspect="1"/>
          </p:cNvPicPr>
          <p:nvPr/>
        </p:nvPicPr>
        <p:blipFill>
          <a:blip r:embed="rId7"/>
          <a:stretch>
            <a:fillRect/>
          </a:stretch>
        </p:blipFill>
        <p:spPr>
          <a:xfrm>
            <a:off x="6914914" y="5031111"/>
            <a:ext cx="681587" cy="402859"/>
          </a:xfrm>
          <a:prstGeom prst="rect">
            <a:avLst/>
          </a:prstGeom>
        </p:spPr>
      </p:pic>
    </p:spTree>
    <p:extLst>
      <p:ext uri="{BB962C8B-B14F-4D97-AF65-F5344CB8AC3E}">
        <p14:creationId xmlns:p14="http://schemas.microsoft.com/office/powerpoint/2010/main" val="199359261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p:tgtEl>
                                          <p:spTgt spid="29"/>
                                        </p:tgtEl>
                                        <p:attrNameLst>
                                          <p:attrName>ppt_y</p:attrName>
                                        </p:attrNameLst>
                                      </p:cBhvr>
                                      <p:tavLst>
                                        <p:tav tm="0">
                                          <p:val>
                                            <p:strVal val="#ppt_y+#ppt_h*1.125000"/>
                                          </p:val>
                                        </p:tav>
                                        <p:tav tm="100000">
                                          <p:val>
                                            <p:strVal val="#ppt_y"/>
                                          </p:val>
                                        </p:tav>
                                      </p:tavLst>
                                    </p:anim>
                                    <p:animEffect transition="in" filter="wipe(up)">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p:bldP spid="29"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8" name="椭圆 197">
            <a:extLst>
              <a:ext uri="{FF2B5EF4-FFF2-40B4-BE49-F238E27FC236}">
                <a16:creationId xmlns:a16="http://schemas.microsoft.com/office/drawing/2014/main" id="{5CC628F4-0F2B-46D2-9C98-4B1C2300FC0C}"/>
              </a:ext>
            </a:extLst>
          </p:cNvPr>
          <p:cNvSpPr/>
          <p:nvPr/>
        </p:nvSpPr>
        <p:spPr>
          <a:xfrm>
            <a:off x="5902394" y="4696073"/>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9" name="椭圆 198">
            <a:extLst>
              <a:ext uri="{FF2B5EF4-FFF2-40B4-BE49-F238E27FC236}">
                <a16:creationId xmlns:a16="http://schemas.microsoft.com/office/drawing/2014/main" id="{D4359CAF-62E4-4B13-824F-319C2C34BC6A}"/>
              </a:ext>
            </a:extLst>
          </p:cNvPr>
          <p:cNvSpPr/>
          <p:nvPr/>
        </p:nvSpPr>
        <p:spPr>
          <a:xfrm>
            <a:off x="6965727" y="1124204"/>
            <a:ext cx="465073" cy="46507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28" name="背景音乐1 (3)">
            <a:hlinkClick r:id="" action="ppaction://media"/>
            <a:extLst>
              <a:ext uri="{FF2B5EF4-FFF2-40B4-BE49-F238E27FC236}">
                <a16:creationId xmlns:a16="http://schemas.microsoft.com/office/drawing/2014/main" id="{35F337A8-2119-4B7B-9E92-1B25E4913E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14900" y="-1265211"/>
            <a:ext cx="609600" cy="609600"/>
          </a:xfrm>
          <a:prstGeom prst="rect">
            <a:avLst/>
          </a:prstGeom>
        </p:spPr>
      </p:pic>
      <p:sp>
        <p:nvSpPr>
          <p:cNvPr id="131" name="矩形 259">
            <a:extLst>
              <a:ext uri="{FF2B5EF4-FFF2-40B4-BE49-F238E27FC236}">
                <a16:creationId xmlns:a16="http://schemas.microsoft.com/office/drawing/2014/main" id="{F05094A2-FA24-4D54-8169-F8EE3BC9E58C}"/>
              </a:ext>
            </a:extLst>
          </p:cNvPr>
          <p:cNvSpPr>
            <a:spLocks noChangeArrowheads="1"/>
          </p:cNvSpPr>
          <p:nvPr/>
        </p:nvSpPr>
        <p:spPr bwMode="auto">
          <a:xfrm>
            <a:off x="1040472" y="2631694"/>
            <a:ext cx="5820751"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buNone/>
            </a:pPr>
            <a:r>
              <a:rPr lang="en-US" altLang="zh-CN" sz="4800" dirty="0">
                <a:solidFill>
                  <a:schemeClr val="tx1">
                    <a:lumMod val="75000"/>
                    <a:lumOff val="25000"/>
                  </a:schemeClr>
                </a:solidFill>
                <a:latin typeface="Times New Roman" panose="02020603050405020304" pitchFamily="18" charset="0"/>
                <a:ea typeface="字魂59号-创粗黑" panose="00000500000000000000" pitchFamily="2" charset="-122"/>
                <a:cs typeface="Times New Roman" panose="02020603050405020304" pitchFamily="18" charset="0"/>
                <a:sym typeface="Source Han Serif SC" panose="02020400000000000000" pitchFamily="18" charset="-122"/>
              </a:rPr>
              <a:t>THANKS FOR WATCHING</a:t>
            </a:r>
          </a:p>
        </p:txBody>
      </p:sp>
      <p:grpSp>
        <p:nvGrpSpPr>
          <p:cNvPr id="4" name="组合 3">
            <a:extLst>
              <a:ext uri="{FF2B5EF4-FFF2-40B4-BE49-F238E27FC236}">
                <a16:creationId xmlns:a16="http://schemas.microsoft.com/office/drawing/2014/main" id="{39233B2F-16A7-4F4D-B3E2-44DFB195918B}"/>
              </a:ext>
            </a:extLst>
          </p:cNvPr>
          <p:cNvGrpSpPr/>
          <p:nvPr/>
        </p:nvGrpSpPr>
        <p:grpSpPr>
          <a:xfrm>
            <a:off x="7055191" y="1132114"/>
            <a:ext cx="4625711" cy="5136366"/>
            <a:chOff x="7055191" y="1132114"/>
            <a:chExt cx="4625711" cy="5136366"/>
          </a:xfrm>
        </p:grpSpPr>
        <p:sp>
          <p:nvSpPr>
            <p:cNvPr id="197" name="任意多边形: 形状 196">
              <a:extLst>
                <a:ext uri="{FF2B5EF4-FFF2-40B4-BE49-F238E27FC236}">
                  <a16:creationId xmlns:a16="http://schemas.microsoft.com/office/drawing/2014/main" id="{CF8B344D-B505-448D-BA59-66A0DDF5E02A}"/>
                </a:ext>
              </a:extLst>
            </p:cNvPr>
            <p:cNvSpPr/>
            <p:nvPr/>
          </p:nvSpPr>
          <p:spPr>
            <a:xfrm>
              <a:off x="7055191" y="1132114"/>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8" name="图片 17">
              <a:extLst>
                <a:ext uri="{FF2B5EF4-FFF2-40B4-BE49-F238E27FC236}">
                  <a16:creationId xmlns:a16="http://schemas.microsoft.com/office/drawing/2014/main" id="{451252B5-ED27-4444-ADDD-7761E6E29BF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7296539" y="1418253"/>
              <a:ext cx="4146113" cy="4660757"/>
            </a:xfrm>
            <a:custGeom>
              <a:avLst/>
              <a:gdLst>
                <a:gd name="connsiteX0" fmla="*/ 2497786 w 4715176"/>
                <a:gd name="connsiteY0" fmla="*/ 1605 h 5235707"/>
                <a:gd name="connsiteX1" fmla="*/ 4175212 w 4715176"/>
                <a:gd name="connsiteY1" fmla="*/ 769022 h 5235707"/>
                <a:gd name="connsiteX2" fmla="*/ 4715176 w 4715176"/>
                <a:gd name="connsiteY2" fmla="*/ 1349767 h 5235707"/>
                <a:gd name="connsiteX3" fmla="*/ 4715176 w 4715176"/>
                <a:gd name="connsiteY3" fmla="*/ 5022117 h 5235707"/>
                <a:gd name="connsiteX4" fmla="*/ 4501586 w 4715176"/>
                <a:gd name="connsiteY4" fmla="*/ 5235707 h 5235707"/>
                <a:gd name="connsiteX5" fmla="*/ 1746343 w 4715176"/>
                <a:gd name="connsiteY5" fmla="*/ 5235707 h 5235707"/>
                <a:gd name="connsiteX6" fmla="*/ 645077 w 4715176"/>
                <a:gd name="connsiteY6" fmla="*/ 4051268 h 5235707"/>
                <a:gd name="connsiteX7" fmla="*/ 769021 w 4715176"/>
                <a:gd name="connsiteY7" fmla="*/ 645077 h 5235707"/>
                <a:gd name="connsiteX8" fmla="*/ 2497786 w 4715176"/>
                <a:gd name="connsiteY8" fmla="*/ 1605 h 523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5176" h="5235707">
                  <a:moveTo>
                    <a:pt x="2497786" y="1605"/>
                  </a:moveTo>
                  <a:cubicBezTo>
                    <a:pt x="3114186" y="24035"/>
                    <a:pt x="3722028" y="281612"/>
                    <a:pt x="4175212" y="769022"/>
                  </a:cubicBezTo>
                  <a:lnTo>
                    <a:pt x="4715176" y="1349767"/>
                  </a:lnTo>
                  <a:lnTo>
                    <a:pt x="4715176" y="5022117"/>
                  </a:lnTo>
                  <a:cubicBezTo>
                    <a:pt x="4715176" y="5140079"/>
                    <a:pt x="4619548" y="5235707"/>
                    <a:pt x="4501586" y="5235707"/>
                  </a:cubicBezTo>
                  <a:lnTo>
                    <a:pt x="1746343" y="5235707"/>
                  </a:lnTo>
                  <a:lnTo>
                    <a:pt x="645077" y="4051268"/>
                  </a:lnTo>
                  <a:cubicBezTo>
                    <a:pt x="-261290" y="3076448"/>
                    <a:pt x="-205798" y="1551444"/>
                    <a:pt x="769021" y="645077"/>
                  </a:cubicBezTo>
                  <a:cubicBezTo>
                    <a:pt x="1256431" y="191894"/>
                    <a:pt x="1881387" y="-20825"/>
                    <a:pt x="2497786" y="1605"/>
                  </a:cubicBezTo>
                  <a:close/>
                </a:path>
              </a:pathLst>
            </a:custGeom>
          </p:spPr>
        </p:pic>
      </p:grpSp>
    </p:spTree>
    <p:extLst>
      <p:ext uri="{BB962C8B-B14F-4D97-AF65-F5344CB8AC3E}">
        <p14:creationId xmlns:p14="http://schemas.microsoft.com/office/powerpoint/2010/main" val="228259196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1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511099" y="102447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814342" y="921534"/>
            <a:ext cx="3687178"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01</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23" name="椭圆 22">
            <a:extLst>
              <a:ext uri="{FF2B5EF4-FFF2-40B4-BE49-F238E27FC236}">
                <a16:creationId xmlns:a16="http://schemas.microsoft.com/office/drawing/2014/main" id="{C09DDEAC-216D-43BD-95BB-1B8377207C3C}"/>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 name="椭圆 23">
            <a:extLst>
              <a:ext uri="{FF2B5EF4-FFF2-40B4-BE49-F238E27FC236}">
                <a16:creationId xmlns:a16="http://schemas.microsoft.com/office/drawing/2014/main" id="{536DF97B-64DA-4A6D-B5A7-4CEE8B4D1DB4}"/>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文本框 24">
            <a:extLst>
              <a:ext uri="{FF2B5EF4-FFF2-40B4-BE49-F238E27FC236}">
                <a16:creationId xmlns:a16="http://schemas.microsoft.com/office/drawing/2014/main" id="{1AE1C127-8ABD-4D38-B13B-3B816B62ED14}"/>
              </a:ext>
            </a:extLst>
          </p:cNvPr>
          <p:cNvSpPr txBox="1"/>
          <p:nvPr/>
        </p:nvSpPr>
        <p:spPr>
          <a:xfrm>
            <a:off x="6611491" y="1776398"/>
            <a:ext cx="3427715" cy="707886"/>
          </a:xfrm>
          <a:prstGeom prst="rect">
            <a:avLst/>
          </a:prstGeom>
          <a:solidFill>
            <a:schemeClr val="bg1"/>
          </a:solidFill>
        </p:spPr>
        <p:txBody>
          <a:bodyPr wrap="square" rtlCol="0">
            <a:spAutoFit/>
          </a:bodyPr>
          <a:lstStyle/>
          <a:p>
            <a:r>
              <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a:t>
            </a:r>
            <a:r>
              <a:rPr lang="en-US" altLang="zh-CN" sz="40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Giới</a:t>
            </a:r>
            <a:r>
              <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40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thiệu</a:t>
            </a:r>
            <a:endPar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26" name="文本框 25">
            <a:extLst>
              <a:ext uri="{FF2B5EF4-FFF2-40B4-BE49-F238E27FC236}">
                <a16:creationId xmlns:a16="http://schemas.microsoft.com/office/drawing/2014/main" id="{5F5B3F5D-81E7-49ED-9717-E1357839C9B8}"/>
              </a:ext>
            </a:extLst>
          </p:cNvPr>
          <p:cNvSpPr txBox="1"/>
          <p:nvPr/>
        </p:nvSpPr>
        <p:spPr>
          <a:xfrm>
            <a:off x="6431266" y="2762449"/>
            <a:ext cx="4625711" cy="230832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400" dirty="0">
                <a:latin typeface="+mj-lt"/>
              </a:rPr>
              <a:t>   </a:t>
            </a:r>
            <a:r>
              <a:rPr lang="vi-VN" sz="2400" dirty="0">
                <a:latin typeface="+mj-lt"/>
              </a:rPr>
              <a:t>Image segmentation là quá trình phân chia một bức ảnh số thành nhiều phần(set of pixels – cũng được xem là super-pixels)</a:t>
            </a:r>
            <a:endParaRPr lang="en-US" sz="2400" dirty="0">
              <a:solidFill>
                <a:schemeClr val="tx1">
                  <a:lumMod val="95000"/>
                  <a:lumOff val="5000"/>
                </a:schemeClr>
              </a:solidFill>
              <a:latin typeface="+mj-lt"/>
              <a:ea typeface="字魂59号-创粗黑" panose="00000500000000000000" charset="-122"/>
            </a:endParaRPr>
          </a:p>
        </p:txBody>
      </p:sp>
    </p:spTree>
    <p:extLst>
      <p:ext uri="{BB962C8B-B14F-4D97-AF65-F5344CB8AC3E}">
        <p14:creationId xmlns:p14="http://schemas.microsoft.com/office/powerpoint/2010/main" val="189836517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5">
                                            <p:bg/>
                                          </p:spTgt>
                                        </p:tgtEl>
                                        <p:attrNameLst>
                                          <p:attrName>style.visibility</p:attrName>
                                        </p:attrNameLst>
                                      </p:cBhvr>
                                      <p:to>
                                        <p:strVal val="visible"/>
                                      </p:to>
                                    </p:set>
                                    <p:animEffect transition="in" filter="wipe(down)">
                                      <p:cBhvr>
                                        <p:cTn id="7" dur="580">
                                          <p:stCondLst>
                                            <p:cond delay="0"/>
                                          </p:stCondLst>
                                        </p:cTn>
                                        <p:tgtEl>
                                          <p:spTgt spid="25">
                                            <p:bg/>
                                          </p:spTgt>
                                        </p:tgtEl>
                                      </p:cBhvr>
                                    </p:animEffect>
                                    <p:anim calcmode="lin" valueType="num">
                                      <p:cBhvr>
                                        <p:cTn id="8" dur="1822" tmFilter="0,0; 0.14,0.36; 0.43,0.73; 0.71,0.91; 1.0,1.0">
                                          <p:stCondLst>
                                            <p:cond delay="0"/>
                                          </p:stCondLst>
                                        </p:cTn>
                                        <p:tgtEl>
                                          <p:spTgt spid="25">
                                            <p:bg/>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
                                            <p:bg/>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
                                            <p:bg/>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
                                            <p:bg/>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
                                            <p:bg/>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5">
                                            <p:bg/>
                                          </p:spTgt>
                                        </p:tgtEl>
                                      </p:cBhvr>
                                      <p:to x="100000" y="60000"/>
                                    </p:animScale>
                                    <p:animScale>
                                      <p:cBhvr>
                                        <p:cTn id="14" dur="166" decel="50000">
                                          <p:stCondLst>
                                            <p:cond delay="676"/>
                                          </p:stCondLst>
                                        </p:cTn>
                                        <p:tgtEl>
                                          <p:spTgt spid="25">
                                            <p:bg/>
                                          </p:spTgt>
                                        </p:tgtEl>
                                      </p:cBhvr>
                                      <p:to x="100000" y="100000"/>
                                    </p:animScale>
                                    <p:animScale>
                                      <p:cBhvr>
                                        <p:cTn id="15" dur="26">
                                          <p:stCondLst>
                                            <p:cond delay="1312"/>
                                          </p:stCondLst>
                                        </p:cTn>
                                        <p:tgtEl>
                                          <p:spTgt spid="25">
                                            <p:bg/>
                                          </p:spTgt>
                                        </p:tgtEl>
                                      </p:cBhvr>
                                      <p:to x="100000" y="80000"/>
                                    </p:animScale>
                                    <p:animScale>
                                      <p:cBhvr>
                                        <p:cTn id="16" dur="166" decel="50000">
                                          <p:stCondLst>
                                            <p:cond delay="1338"/>
                                          </p:stCondLst>
                                        </p:cTn>
                                        <p:tgtEl>
                                          <p:spTgt spid="25">
                                            <p:bg/>
                                          </p:spTgt>
                                        </p:tgtEl>
                                      </p:cBhvr>
                                      <p:to x="100000" y="100000"/>
                                    </p:animScale>
                                    <p:animScale>
                                      <p:cBhvr>
                                        <p:cTn id="17" dur="26">
                                          <p:stCondLst>
                                            <p:cond delay="1642"/>
                                          </p:stCondLst>
                                        </p:cTn>
                                        <p:tgtEl>
                                          <p:spTgt spid="25">
                                            <p:bg/>
                                          </p:spTgt>
                                        </p:tgtEl>
                                      </p:cBhvr>
                                      <p:to x="100000" y="90000"/>
                                    </p:animScale>
                                    <p:animScale>
                                      <p:cBhvr>
                                        <p:cTn id="18" dur="166" decel="50000">
                                          <p:stCondLst>
                                            <p:cond delay="1668"/>
                                          </p:stCondLst>
                                        </p:cTn>
                                        <p:tgtEl>
                                          <p:spTgt spid="25">
                                            <p:bg/>
                                          </p:spTgt>
                                        </p:tgtEl>
                                      </p:cBhvr>
                                      <p:to x="100000" y="100000"/>
                                    </p:animScale>
                                    <p:animScale>
                                      <p:cBhvr>
                                        <p:cTn id="19" dur="26">
                                          <p:stCondLst>
                                            <p:cond delay="1808"/>
                                          </p:stCondLst>
                                        </p:cTn>
                                        <p:tgtEl>
                                          <p:spTgt spid="25">
                                            <p:bg/>
                                          </p:spTgt>
                                        </p:tgtEl>
                                      </p:cBhvr>
                                      <p:to x="100000" y="95000"/>
                                    </p:animScale>
                                    <p:animScale>
                                      <p:cBhvr>
                                        <p:cTn id="20" dur="166" decel="50000">
                                          <p:stCondLst>
                                            <p:cond delay="1834"/>
                                          </p:stCondLst>
                                        </p:cTn>
                                        <p:tgtEl>
                                          <p:spTgt spid="25">
                                            <p:bg/>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Effect transition="in" filter="wipe(down)">
                                      <p:cBhvr>
                                        <p:cTn id="23" dur="580">
                                          <p:stCondLst>
                                            <p:cond delay="0"/>
                                          </p:stCondLst>
                                        </p:cTn>
                                        <p:tgtEl>
                                          <p:spTgt spid="25">
                                            <p:txEl>
                                              <p:pRg st="0" end="0"/>
                                            </p:txEl>
                                          </p:spTgt>
                                        </p:tgtEl>
                                      </p:cBhvr>
                                    </p:animEffect>
                                    <p:anim calcmode="lin" valueType="num">
                                      <p:cBhvr>
                                        <p:cTn id="24" dur="1822" tmFilter="0,0; 0.14,0.36; 0.43,0.73; 0.71,0.91; 1.0,1.0">
                                          <p:stCondLst>
                                            <p:cond delay="0"/>
                                          </p:stCondLst>
                                        </p:cTn>
                                        <p:tgtEl>
                                          <p:spTgt spid="25">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5">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5">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5">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5">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25">
                                            <p:txEl>
                                              <p:pRg st="0" end="0"/>
                                            </p:txEl>
                                          </p:spTgt>
                                        </p:tgtEl>
                                      </p:cBhvr>
                                      <p:to x="100000" y="60000"/>
                                    </p:animScale>
                                    <p:animScale>
                                      <p:cBhvr>
                                        <p:cTn id="30" dur="166" decel="50000">
                                          <p:stCondLst>
                                            <p:cond delay="676"/>
                                          </p:stCondLst>
                                        </p:cTn>
                                        <p:tgtEl>
                                          <p:spTgt spid="25">
                                            <p:txEl>
                                              <p:pRg st="0" end="0"/>
                                            </p:txEl>
                                          </p:spTgt>
                                        </p:tgtEl>
                                      </p:cBhvr>
                                      <p:to x="100000" y="100000"/>
                                    </p:animScale>
                                    <p:animScale>
                                      <p:cBhvr>
                                        <p:cTn id="31" dur="26">
                                          <p:stCondLst>
                                            <p:cond delay="1312"/>
                                          </p:stCondLst>
                                        </p:cTn>
                                        <p:tgtEl>
                                          <p:spTgt spid="25">
                                            <p:txEl>
                                              <p:pRg st="0" end="0"/>
                                            </p:txEl>
                                          </p:spTgt>
                                        </p:tgtEl>
                                      </p:cBhvr>
                                      <p:to x="100000" y="80000"/>
                                    </p:animScale>
                                    <p:animScale>
                                      <p:cBhvr>
                                        <p:cTn id="32" dur="166" decel="50000">
                                          <p:stCondLst>
                                            <p:cond delay="1338"/>
                                          </p:stCondLst>
                                        </p:cTn>
                                        <p:tgtEl>
                                          <p:spTgt spid="25">
                                            <p:txEl>
                                              <p:pRg st="0" end="0"/>
                                            </p:txEl>
                                          </p:spTgt>
                                        </p:tgtEl>
                                      </p:cBhvr>
                                      <p:to x="100000" y="100000"/>
                                    </p:animScale>
                                    <p:animScale>
                                      <p:cBhvr>
                                        <p:cTn id="33" dur="26">
                                          <p:stCondLst>
                                            <p:cond delay="1642"/>
                                          </p:stCondLst>
                                        </p:cTn>
                                        <p:tgtEl>
                                          <p:spTgt spid="25">
                                            <p:txEl>
                                              <p:pRg st="0" end="0"/>
                                            </p:txEl>
                                          </p:spTgt>
                                        </p:tgtEl>
                                      </p:cBhvr>
                                      <p:to x="100000" y="90000"/>
                                    </p:animScale>
                                    <p:animScale>
                                      <p:cBhvr>
                                        <p:cTn id="34" dur="166" decel="50000">
                                          <p:stCondLst>
                                            <p:cond delay="1668"/>
                                          </p:stCondLst>
                                        </p:cTn>
                                        <p:tgtEl>
                                          <p:spTgt spid="25">
                                            <p:txEl>
                                              <p:pRg st="0" end="0"/>
                                            </p:txEl>
                                          </p:spTgt>
                                        </p:tgtEl>
                                      </p:cBhvr>
                                      <p:to x="100000" y="100000"/>
                                    </p:animScale>
                                    <p:animScale>
                                      <p:cBhvr>
                                        <p:cTn id="35" dur="26">
                                          <p:stCondLst>
                                            <p:cond delay="1808"/>
                                          </p:stCondLst>
                                        </p:cTn>
                                        <p:tgtEl>
                                          <p:spTgt spid="25">
                                            <p:txEl>
                                              <p:pRg st="0" end="0"/>
                                            </p:txEl>
                                          </p:spTgt>
                                        </p:tgtEl>
                                      </p:cBhvr>
                                      <p:to x="100000" y="95000"/>
                                    </p:animScale>
                                    <p:animScale>
                                      <p:cBhvr>
                                        <p:cTn id="36" dur="166" decel="50000">
                                          <p:stCondLst>
                                            <p:cond delay="1834"/>
                                          </p:stCondLst>
                                        </p:cTn>
                                        <p:tgtEl>
                                          <p:spTgt spid="25">
                                            <p:txEl>
                                              <p:pRg st="0" end="0"/>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circle(in)">
                                      <p:cBhvr>
                                        <p:cTn id="41"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allAtOnce"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928259" y="161674"/>
            <a:ext cx="3706464" cy="584775"/>
          </a:xfrm>
          <a:prstGeom prst="rect">
            <a:avLst/>
          </a:prstGeom>
          <a:noFill/>
        </p:spPr>
        <p:txBody>
          <a:bodyPr wrap="none" rtlCol="0">
            <a:spAutoFit/>
          </a:bodyPr>
          <a:lstStyle/>
          <a:p>
            <a:r>
              <a:rPr lang="vi-VN" sz="3200" b="1" dirty="0">
                <a:latin typeface="+mj-lt"/>
              </a:rPr>
              <a:t>Image segmentation</a:t>
            </a:r>
            <a:endParaRPr lang="zh-CN" altLang="en-US" sz="3200" b="1" dirty="0">
              <a:solidFill>
                <a:schemeClr val="tx1">
                  <a:lumMod val="75000"/>
                  <a:lumOff val="25000"/>
                </a:schemeClr>
              </a:solidFill>
              <a:latin typeface="+mj-lt"/>
              <a:ea typeface="字魂58号-创中黑" panose="00000500000000000000" pitchFamily="2" charset="-122"/>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0" name="组合 19">
            <a:extLst>
              <a:ext uri="{FF2B5EF4-FFF2-40B4-BE49-F238E27FC236}">
                <a16:creationId xmlns:a16="http://schemas.microsoft.com/office/drawing/2014/main" id="{92E907AB-E3A5-43EE-9DEA-59D305F67369}"/>
              </a:ext>
            </a:extLst>
          </p:cNvPr>
          <p:cNvGrpSpPr/>
          <p:nvPr/>
        </p:nvGrpSpPr>
        <p:grpSpPr>
          <a:xfrm>
            <a:off x="7064441" y="1354964"/>
            <a:ext cx="5469652" cy="4795238"/>
            <a:chOff x="412150" y="1703012"/>
            <a:chExt cx="5469652" cy="4795238"/>
          </a:xfrm>
        </p:grpSpPr>
        <p:pic>
          <p:nvPicPr>
            <p:cNvPr id="21" name="Picture 26" descr="iMac.png">
              <a:extLst>
                <a:ext uri="{FF2B5EF4-FFF2-40B4-BE49-F238E27FC236}">
                  <a16:creationId xmlns:a16="http://schemas.microsoft.com/office/drawing/2014/main" id="{CDDEE9CF-6BDB-495C-9D68-F7597DAF8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50" y="1703012"/>
              <a:ext cx="5469652" cy="4795238"/>
            </a:xfrm>
            <a:prstGeom prst="rect">
              <a:avLst/>
            </a:prstGeom>
          </p:spPr>
        </p:pic>
        <p:pic>
          <p:nvPicPr>
            <p:cNvPr id="22" name="图片 21">
              <a:extLst>
                <a:ext uri="{FF2B5EF4-FFF2-40B4-BE49-F238E27FC236}">
                  <a16:creationId xmlns:a16="http://schemas.microsoft.com/office/drawing/2014/main" id="{3BAD41C7-E3F6-4F77-AA47-C7CEB67912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940" y="2396155"/>
              <a:ext cx="4015859" cy="2319074"/>
            </a:xfrm>
            <a:prstGeom prst="rect">
              <a:avLst/>
            </a:prstGeom>
          </p:spPr>
        </p:pic>
      </p:grpSp>
      <p:sp>
        <p:nvSpPr>
          <p:cNvPr id="23" name="矩形: 圆角 22">
            <a:extLst>
              <a:ext uri="{FF2B5EF4-FFF2-40B4-BE49-F238E27FC236}">
                <a16:creationId xmlns:a16="http://schemas.microsoft.com/office/drawing/2014/main" id="{AEB2B0B3-FD6B-4B93-8211-49D17A86B59D}"/>
              </a:ext>
            </a:extLst>
          </p:cNvPr>
          <p:cNvSpPr/>
          <p:nvPr/>
        </p:nvSpPr>
        <p:spPr>
          <a:xfrm>
            <a:off x="1258602" y="1489827"/>
            <a:ext cx="654704" cy="693143"/>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字魂58号-创中黑" panose="00000500000000000000" pitchFamily="2" charset="-122"/>
                <a:ea typeface="字魂58号-创中黑" panose="00000500000000000000" pitchFamily="2" charset="-122"/>
              </a:rPr>
              <a:t>01</a:t>
            </a:r>
            <a:endParaRPr lang="zh-CN" altLang="en-US" sz="2400" dirty="0">
              <a:latin typeface="字魂58号-创中黑" panose="00000500000000000000" pitchFamily="2" charset="-122"/>
              <a:ea typeface="字魂58号-创中黑" panose="00000500000000000000" pitchFamily="2" charset="-122"/>
            </a:endParaRPr>
          </a:p>
        </p:txBody>
      </p:sp>
      <p:sp>
        <p:nvSpPr>
          <p:cNvPr id="24" name="矩形: 圆角 23">
            <a:extLst>
              <a:ext uri="{FF2B5EF4-FFF2-40B4-BE49-F238E27FC236}">
                <a16:creationId xmlns:a16="http://schemas.microsoft.com/office/drawing/2014/main" id="{35B393FE-F6F4-4DF7-A91F-FA6B7FD002D5}"/>
              </a:ext>
            </a:extLst>
          </p:cNvPr>
          <p:cNvSpPr/>
          <p:nvPr/>
        </p:nvSpPr>
        <p:spPr>
          <a:xfrm>
            <a:off x="1278154" y="3097879"/>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字魂58号-创中黑" panose="00000500000000000000" pitchFamily="2" charset="-122"/>
                <a:ea typeface="字魂58号-创中黑" panose="00000500000000000000" pitchFamily="2" charset="-122"/>
              </a:rPr>
              <a:t>02</a:t>
            </a:r>
            <a:endParaRPr lang="zh-CN" altLang="en-US" sz="2400" dirty="0">
              <a:latin typeface="字魂58号-创中黑" panose="00000500000000000000" pitchFamily="2" charset="-122"/>
              <a:ea typeface="字魂58号-创中黑" panose="00000500000000000000" pitchFamily="2" charset="-122"/>
            </a:endParaRPr>
          </a:p>
        </p:txBody>
      </p:sp>
      <p:sp>
        <p:nvSpPr>
          <p:cNvPr id="25" name="矩形: 圆角 24">
            <a:extLst>
              <a:ext uri="{FF2B5EF4-FFF2-40B4-BE49-F238E27FC236}">
                <a16:creationId xmlns:a16="http://schemas.microsoft.com/office/drawing/2014/main" id="{49FCFCC2-680A-4614-8F93-70CBCC26B223}"/>
              </a:ext>
            </a:extLst>
          </p:cNvPr>
          <p:cNvSpPr/>
          <p:nvPr/>
        </p:nvSpPr>
        <p:spPr>
          <a:xfrm>
            <a:off x="1258602" y="4713469"/>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字魂58号-创中黑" panose="00000500000000000000" pitchFamily="2" charset="-122"/>
                <a:ea typeface="字魂58号-创中黑" panose="00000500000000000000" pitchFamily="2" charset="-122"/>
              </a:rPr>
              <a:t>03</a:t>
            </a:r>
            <a:endParaRPr lang="zh-CN" altLang="en-US" sz="2400" dirty="0">
              <a:latin typeface="字魂58号-创中黑" panose="00000500000000000000" pitchFamily="2" charset="-122"/>
              <a:ea typeface="字魂58号-创中黑" panose="00000500000000000000" pitchFamily="2" charset="-122"/>
            </a:endParaRPr>
          </a:p>
        </p:txBody>
      </p:sp>
      <p:sp>
        <p:nvSpPr>
          <p:cNvPr id="26" name="文本框 25">
            <a:extLst>
              <a:ext uri="{FF2B5EF4-FFF2-40B4-BE49-F238E27FC236}">
                <a16:creationId xmlns:a16="http://schemas.microsoft.com/office/drawing/2014/main" id="{527D1D72-82E1-4364-897E-3132D58B886F}"/>
              </a:ext>
            </a:extLst>
          </p:cNvPr>
          <p:cNvSpPr txBox="1"/>
          <p:nvPr/>
        </p:nvSpPr>
        <p:spPr>
          <a:xfrm>
            <a:off x="2140924" y="1097734"/>
            <a:ext cx="4835967" cy="147732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L</a:t>
            </a:r>
            <a:r>
              <a:rPr lang="vi-VN" sz="2000" dirty="0">
                <a:latin typeface="Times New Roman" panose="02020603050405020304" pitchFamily="18" charset="0"/>
                <a:cs typeface="Times New Roman" panose="02020603050405020304" pitchFamily="18" charset="0"/>
              </a:rPr>
              <a:t>à một trong những phương pháp được sử dụng nhiều nhất để phân loại (classify) các pixel của một bức ảnh</a:t>
            </a:r>
            <a:endParaRPr lang="en-US" sz="20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28" name="文本框 27">
            <a:extLst>
              <a:ext uri="{FF2B5EF4-FFF2-40B4-BE49-F238E27FC236}">
                <a16:creationId xmlns:a16="http://schemas.microsoft.com/office/drawing/2014/main" id="{27800FCD-B495-470F-A9BA-2E5056B47532}"/>
              </a:ext>
            </a:extLst>
          </p:cNvPr>
          <p:cNvSpPr txBox="1"/>
          <p:nvPr/>
        </p:nvSpPr>
        <p:spPr>
          <a:xfrm>
            <a:off x="2116817" y="2830481"/>
            <a:ext cx="4884180" cy="147732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lĩnh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vực</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health care</a:t>
            </a:r>
            <a:r>
              <a:rPr lang="en-US" sz="2000" dirty="0">
                <a:latin typeface="Times New Roman" panose="02020603050405020304" pitchFamily="18" charset="0"/>
                <a:cs typeface="Times New Roman" panose="02020603050405020304" pitchFamily="18" charset="0"/>
              </a:rPr>
              <a:t>, image processing, traffic image, </a:t>
            </a:r>
            <a:r>
              <a:rPr lang="en-US" sz="2000" dirty="0" err="1">
                <a:latin typeface="Times New Roman" panose="02020603050405020304" pitchFamily="18" charset="0"/>
                <a:cs typeface="Times New Roman" panose="02020603050405020304" pitchFamily="18" charset="0"/>
              </a:rPr>
              <a:t>patern</a:t>
            </a:r>
            <a:r>
              <a:rPr lang="en-US" sz="2000" dirty="0">
                <a:latin typeface="Times New Roman" panose="02020603050405020304" pitchFamily="18" charset="0"/>
                <a:cs typeface="Times New Roman" panose="02020603050405020304" pitchFamily="18" charset="0"/>
              </a:rPr>
              <a:t> recognition,…</a:t>
            </a:r>
            <a:endParaRPr lang="en-US" sz="20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30" name="文本框 29">
            <a:extLst>
              <a:ext uri="{FF2B5EF4-FFF2-40B4-BE49-F238E27FC236}">
                <a16:creationId xmlns:a16="http://schemas.microsoft.com/office/drawing/2014/main" id="{DA2CF04D-14F2-4186-A8B0-13CF390A2913}"/>
              </a:ext>
            </a:extLst>
          </p:cNvPr>
          <p:cNvSpPr txBox="1"/>
          <p:nvPr/>
        </p:nvSpPr>
        <p:spPr>
          <a:xfrm>
            <a:off x="2180261" y="4556860"/>
            <a:ext cx="5034927" cy="101566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Clustering: K-means clustering</a:t>
            </a:r>
            <a:endParaRPr lang="en-US" sz="20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6" name="Freeform 6">
            <a:extLst>
              <a:ext uri="{FF2B5EF4-FFF2-40B4-BE49-F238E27FC236}">
                <a16:creationId xmlns:a16="http://schemas.microsoft.com/office/drawing/2014/main" id="{1F92B90A-C63A-4392-A933-4176037A827A}"/>
              </a:ext>
            </a:extLst>
          </p:cNvPr>
          <p:cNvSpPr>
            <a:spLocks noEditPoints="1"/>
          </p:cNvSpPr>
          <p:nvPr/>
        </p:nvSpPr>
        <p:spPr bwMode="auto">
          <a:xfrm>
            <a:off x="1042227" y="1036313"/>
            <a:ext cx="5934664" cy="1600170"/>
          </a:xfrm>
          <a:custGeom>
            <a:avLst/>
            <a:gdLst/>
            <a:ahLst/>
            <a:cxnLst>
              <a:cxn ang="0">
                <a:pos x="61" y="579"/>
              </a:cxn>
              <a:cxn ang="0">
                <a:pos x="30" y="547"/>
              </a:cxn>
              <a:cxn ang="0">
                <a:pos x="30" y="59"/>
              </a:cxn>
              <a:cxn ang="0">
                <a:pos x="61" y="28"/>
              </a:cxn>
              <a:cxn ang="0">
                <a:pos x="1296" y="28"/>
              </a:cxn>
              <a:cxn ang="0">
                <a:pos x="1327" y="59"/>
              </a:cxn>
              <a:cxn ang="0">
                <a:pos x="1327" y="547"/>
              </a:cxn>
              <a:cxn ang="0">
                <a:pos x="1296" y="579"/>
              </a:cxn>
              <a:cxn ang="0">
                <a:pos x="61" y="579"/>
              </a:cxn>
              <a:cxn ang="0">
                <a:pos x="61" y="610"/>
              </a:cxn>
              <a:cxn ang="0">
                <a:pos x="1296" y="610"/>
              </a:cxn>
              <a:cxn ang="0">
                <a:pos x="1296" y="610"/>
              </a:cxn>
              <a:cxn ang="0">
                <a:pos x="1357" y="549"/>
              </a:cxn>
              <a:cxn ang="0">
                <a:pos x="1357" y="61"/>
              </a:cxn>
              <a:cxn ang="0">
                <a:pos x="1357" y="61"/>
              </a:cxn>
              <a:cxn ang="0">
                <a:pos x="1296" y="0"/>
              </a:cxn>
              <a:cxn ang="0">
                <a:pos x="61" y="0"/>
              </a:cxn>
              <a:cxn ang="0">
                <a:pos x="61" y="0"/>
              </a:cxn>
              <a:cxn ang="0">
                <a:pos x="0" y="61"/>
              </a:cxn>
              <a:cxn ang="0">
                <a:pos x="0" y="549"/>
              </a:cxn>
              <a:cxn ang="0">
                <a:pos x="0" y="549"/>
              </a:cxn>
              <a:cxn ang="0">
                <a:pos x="61" y="610"/>
              </a:cxn>
            </a:cxnLst>
            <a:rect l="0" t="0" r="r" b="b"/>
            <a:pathLst>
              <a:path w="1357" h="610">
                <a:moveTo>
                  <a:pt x="61" y="579"/>
                </a:moveTo>
                <a:cubicBezTo>
                  <a:pt x="44" y="579"/>
                  <a:pt x="30" y="565"/>
                  <a:pt x="30" y="547"/>
                </a:cubicBezTo>
                <a:cubicBezTo>
                  <a:pt x="30" y="59"/>
                  <a:pt x="30" y="59"/>
                  <a:pt x="30" y="59"/>
                </a:cubicBezTo>
                <a:cubicBezTo>
                  <a:pt x="30" y="42"/>
                  <a:pt x="44" y="28"/>
                  <a:pt x="61" y="28"/>
                </a:cubicBezTo>
                <a:cubicBezTo>
                  <a:pt x="1296" y="28"/>
                  <a:pt x="1296" y="28"/>
                  <a:pt x="1296" y="28"/>
                </a:cubicBezTo>
                <a:cubicBezTo>
                  <a:pt x="1313" y="28"/>
                  <a:pt x="1327" y="42"/>
                  <a:pt x="1327" y="59"/>
                </a:cubicBezTo>
                <a:cubicBezTo>
                  <a:pt x="1327" y="547"/>
                  <a:pt x="1327" y="547"/>
                  <a:pt x="1327" y="547"/>
                </a:cubicBezTo>
                <a:cubicBezTo>
                  <a:pt x="1327" y="565"/>
                  <a:pt x="1313" y="579"/>
                  <a:pt x="1296" y="579"/>
                </a:cubicBezTo>
                <a:lnTo>
                  <a:pt x="61" y="579"/>
                </a:lnTo>
                <a:close/>
                <a:moveTo>
                  <a:pt x="61" y="610"/>
                </a:moveTo>
                <a:cubicBezTo>
                  <a:pt x="1296" y="610"/>
                  <a:pt x="1296" y="610"/>
                  <a:pt x="1296" y="610"/>
                </a:cubicBezTo>
                <a:cubicBezTo>
                  <a:pt x="1296" y="610"/>
                  <a:pt x="1296" y="610"/>
                  <a:pt x="1296" y="610"/>
                </a:cubicBezTo>
                <a:cubicBezTo>
                  <a:pt x="1330" y="610"/>
                  <a:pt x="1357" y="583"/>
                  <a:pt x="1357" y="549"/>
                </a:cubicBezTo>
                <a:cubicBezTo>
                  <a:pt x="1357" y="61"/>
                  <a:pt x="1357" y="61"/>
                  <a:pt x="1357" y="61"/>
                </a:cubicBezTo>
                <a:cubicBezTo>
                  <a:pt x="1357" y="61"/>
                  <a:pt x="1357" y="61"/>
                  <a:pt x="1357" y="61"/>
                </a:cubicBezTo>
                <a:cubicBezTo>
                  <a:pt x="1357" y="27"/>
                  <a:pt x="1330" y="0"/>
                  <a:pt x="1296" y="0"/>
                </a:cubicBezTo>
                <a:cubicBezTo>
                  <a:pt x="61" y="0"/>
                  <a:pt x="61" y="0"/>
                  <a:pt x="61" y="0"/>
                </a:cubicBezTo>
                <a:cubicBezTo>
                  <a:pt x="61" y="0"/>
                  <a:pt x="61" y="0"/>
                  <a:pt x="61" y="0"/>
                </a:cubicBezTo>
                <a:cubicBezTo>
                  <a:pt x="27" y="0"/>
                  <a:pt x="0" y="27"/>
                  <a:pt x="0" y="61"/>
                </a:cubicBezTo>
                <a:cubicBezTo>
                  <a:pt x="0" y="549"/>
                  <a:pt x="0" y="549"/>
                  <a:pt x="0" y="549"/>
                </a:cubicBezTo>
                <a:cubicBezTo>
                  <a:pt x="0" y="549"/>
                  <a:pt x="0" y="549"/>
                  <a:pt x="0" y="549"/>
                </a:cubicBezTo>
                <a:cubicBezTo>
                  <a:pt x="0" y="583"/>
                  <a:pt x="27" y="610"/>
                  <a:pt x="61" y="610"/>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6">
            <a:extLst>
              <a:ext uri="{FF2B5EF4-FFF2-40B4-BE49-F238E27FC236}">
                <a16:creationId xmlns:a16="http://schemas.microsoft.com/office/drawing/2014/main" id="{A47C5A07-82C1-4661-ABFD-8E01716C9808}"/>
              </a:ext>
            </a:extLst>
          </p:cNvPr>
          <p:cNvSpPr>
            <a:spLocks noEditPoints="1"/>
          </p:cNvSpPr>
          <p:nvPr/>
        </p:nvSpPr>
        <p:spPr bwMode="auto">
          <a:xfrm>
            <a:off x="1042227" y="2748912"/>
            <a:ext cx="5934664" cy="1600170"/>
          </a:xfrm>
          <a:custGeom>
            <a:avLst/>
            <a:gdLst/>
            <a:ahLst/>
            <a:cxnLst>
              <a:cxn ang="0">
                <a:pos x="61" y="579"/>
              </a:cxn>
              <a:cxn ang="0">
                <a:pos x="30" y="547"/>
              </a:cxn>
              <a:cxn ang="0">
                <a:pos x="30" y="59"/>
              </a:cxn>
              <a:cxn ang="0">
                <a:pos x="61" y="28"/>
              </a:cxn>
              <a:cxn ang="0">
                <a:pos x="1296" y="28"/>
              </a:cxn>
              <a:cxn ang="0">
                <a:pos x="1327" y="59"/>
              </a:cxn>
              <a:cxn ang="0">
                <a:pos x="1327" y="547"/>
              </a:cxn>
              <a:cxn ang="0">
                <a:pos x="1296" y="579"/>
              </a:cxn>
              <a:cxn ang="0">
                <a:pos x="61" y="579"/>
              </a:cxn>
              <a:cxn ang="0">
                <a:pos x="61" y="610"/>
              </a:cxn>
              <a:cxn ang="0">
                <a:pos x="1296" y="610"/>
              </a:cxn>
              <a:cxn ang="0">
                <a:pos x="1296" y="610"/>
              </a:cxn>
              <a:cxn ang="0">
                <a:pos x="1357" y="549"/>
              </a:cxn>
              <a:cxn ang="0">
                <a:pos x="1357" y="61"/>
              </a:cxn>
              <a:cxn ang="0">
                <a:pos x="1357" y="61"/>
              </a:cxn>
              <a:cxn ang="0">
                <a:pos x="1296" y="0"/>
              </a:cxn>
              <a:cxn ang="0">
                <a:pos x="61" y="0"/>
              </a:cxn>
              <a:cxn ang="0">
                <a:pos x="61" y="0"/>
              </a:cxn>
              <a:cxn ang="0">
                <a:pos x="0" y="61"/>
              </a:cxn>
              <a:cxn ang="0">
                <a:pos x="0" y="549"/>
              </a:cxn>
              <a:cxn ang="0">
                <a:pos x="0" y="549"/>
              </a:cxn>
              <a:cxn ang="0">
                <a:pos x="61" y="610"/>
              </a:cxn>
            </a:cxnLst>
            <a:rect l="0" t="0" r="r" b="b"/>
            <a:pathLst>
              <a:path w="1357" h="610">
                <a:moveTo>
                  <a:pt x="61" y="579"/>
                </a:moveTo>
                <a:cubicBezTo>
                  <a:pt x="44" y="579"/>
                  <a:pt x="30" y="565"/>
                  <a:pt x="30" y="547"/>
                </a:cubicBezTo>
                <a:cubicBezTo>
                  <a:pt x="30" y="59"/>
                  <a:pt x="30" y="59"/>
                  <a:pt x="30" y="59"/>
                </a:cubicBezTo>
                <a:cubicBezTo>
                  <a:pt x="30" y="42"/>
                  <a:pt x="44" y="28"/>
                  <a:pt x="61" y="28"/>
                </a:cubicBezTo>
                <a:cubicBezTo>
                  <a:pt x="1296" y="28"/>
                  <a:pt x="1296" y="28"/>
                  <a:pt x="1296" y="28"/>
                </a:cubicBezTo>
                <a:cubicBezTo>
                  <a:pt x="1313" y="28"/>
                  <a:pt x="1327" y="42"/>
                  <a:pt x="1327" y="59"/>
                </a:cubicBezTo>
                <a:cubicBezTo>
                  <a:pt x="1327" y="547"/>
                  <a:pt x="1327" y="547"/>
                  <a:pt x="1327" y="547"/>
                </a:cubicBezTo>
                <a:cubicBezTo>
                  <a:pt x="1327" y="565"/>
                  <a:pt x="1313" y="579"/>
                  <a:pt x="1296" y="579"/>
                </a:cubicBezTo>
                <a:lnTo>
                  <a:pt x="61" y="579"/>
                </a:lnTo>
                <a:close/>
                <a:moveTo>
                  <a:pt x="61" y="610"/>
                </a:moveTo>
                <a:cubicBezTo>
                  <a:pt x="1296" y="610"/>
                  <a:pt x="1296" y="610"/>
                  <a:pt x="1296" y="610"/>
                </a:cubicBezTo>
                <a:cubicBezTo>
                  <a:pt x="1296" y="610"/>
                  <a:pt x="1296" y="610"/>
                  <a:pt x="1296" y="610"/>
                </a:cubicBezTo>
                <a:cubicBezTo>
                  <a:pt x="1330" y="610"/>
                  <a:pt x="1357" y="583"/>
                  <a:pt x="1357" y="549"/>
                </a:cubicBezTo>
                <a:cubicBezTo>
                  <a:pt x="1357" y="61"/>
                  <a:pt x="1357" y="61"/>
                  <a:pt x="1357" y="61"/>
                </a:cubicBezTo>
                <a:cubicBezTo>
                  <a:pt x="1357" y="61"/>
                  <a:pt x="1357" y="61"/>
                  <a:pt x="1357" y="61"/>
                </a:cubicBezTo>
                <a:cubicBezTo>
                  <a:pt x="1357" y="27"/>
                  <a:pt x="1330" y="0"/>
                  <a:pt x="1296" y="0"/>
                </a:cubicBezTo>
                <a:cubicBezTo>
                  <a:pt x="61" y="0"/>
                  <a:pt x="61" y="0"/>
                  <a:pt x="61" y="0"/>
                </a:cubicBezTo>
                <a:cubicBezTo>
                  <a:pt x="61" y="0"/>
                  <a:pt x="61" y="0"/>
                  <a:pt x="61" y="0"/>
                </a:cubicBezTo>
                <a:cubicBezTo>
                  <a:pt x="27" y="0"/>
                  <a:pt x="0" y="27"/>
                  <a:pt x="0" y="61"/>
                </a:cubicBezTo>
                <a:cubicBezTo>
                  <a:pt x="0" y="549"/>
                  <a:pt x="0" y="549"/>
                  <a:pt x="0" y="549"/>
                </a:cubicBezTo>
                <a:cubicBezTo>
                  <a:pt x="0" y="549"/>
                  <a:pt x="0" y="549"/>
                  <a:pt x="0" y="549"/>
                </a:cubicBezTo>
                <a:cubicBezTo>
                  <a:pt x="0" y="583"/>
                  <a:pt x="27" y="610"/>
                  <a:pt x="61" y="610"/>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6">
            <a:extLst>
              <a:ext uri="{FF2B5EF4-FFF2-40B4-BE49-F238E27FC236}">
                <a16:creationId xmlns:a16="http://schemas.microsoft.com/office/drawing/2014/main" id="{4DAE953F-B2A4-47AE-8A98-EB2AF2063959}"/>
              </a:ext>
            </a:extLst>
          </p:cNvPr>
          <p:cNvSpPr>
            <a:spLocks noEditPoints="1"/>
          </p:cNvSpPr>
          <p:nvPr/>
        </p:nvSpPr>
        <p:spPr bwMode="auto">
          <a:xfrm>
            <a:off x="1042227" y="4484141"/>
            <a:ext cx="5934664" cy="1337546"/>
          </a:xfrm>
          <a:custGeom>
            <a:avLst/>
            <a:gdLst/>
            <a:ahLst/>
            <a:cxnLst>
              <a:cxn ang="0">
                <a:pos x="61" y="579"/>
              </a:cxn>
              <a:cxn ang="0">
                <a:pos x="30" y="547"/>
              </a:cxn>
              <a:cxn ang="0">
                <a:pos x="30" y="59"/>
              </a:cxn>
              <a:cxn ang="0">
                <a:pos x="61" y="28"/>
              </a:cxn>
              <a:cxn ang="0">
                <a:pos x="1296" y="28"/>
              </a:cxn>
              <a:cxn ang="0">
                <a:pos x="1327" y="59"/>
              </a:cxn>
              <a:cxn ang="0">
                <a:pos x="1327" y="547"/>
              </a:cxn>
              <a:cxn ang="0">
                <a:pos x="1296" y="579"/>
              </a:cxn>
              <a:cxn ang="0">
                <a:pos x="61" y="579"/>
              </a:cxn>
              <a:cxn ang="0">
                <a:pos x="61" y="610"/>
              </a:cxn>
              <a:cxn ang="0">
                <a:pos x="1296" y="610"/>
              </a:cxn>
              <a:cxn ang="0">
                <a:pos x="1296" y="610"/>
              </a:cxn>
              <a:cxn ang="0">
                <a:pos x="1357" y="549"/>
              </a:cxn>
              <a:cxn ang="0">
                <a:pos x="1357" y="61"/>
              </a:cxn>
              <a:cxn ang="0">
                <a:pos x="1357" y="61"/>
              </a:cxn>
              <a:cxn ang="0">
                <a:pos x="1296" y="0"/>
              </a:cxn>
              <a:cxn ang="0">
                <a:pos x="61" y="0"/>
              </a:cxn>
              <a:cxn ang="0">
                <a:pos x="61" y="0"/>
              </a:cxn>
              <a:cxn ang="0">
                <a:pos x="0" y="61"/>
              </a:cxn>
              <a:cxn ang="0">
                <a:pos x="0" y="549"/>
              </a:cxn>
              <a:cxn ang="0">
                <a:pos x="0" y="549"/>
              </a:cxn>
              <a:cxn ang="0">
                <a:pos x="61" y="610"/>
              </a:cxn>
            </a:cxnLst>
            <a:rect l="0" t="0" r="r" b="b"/>
            <a:pathLst>
              <a:path w="1357" h="610">
                <a:moveTo>
                  <a:pt x="61" y="579"/>
                </a:moveTo>
                <a:cubicBezTo>
                  <a:pt x="44" y="579"/>
                  <a:pt x="30" y="565"/>
                  <a:pt x="30" y="547"/>
                </a:cubicBezTo>
                <a:cubicBezTo>
                  <a:pt x="30" y="59"/>
                  <a:pt x="30" y="59"/>
                  <a:pt x="30" y="59"/>
                </a:cubicBezTo>
                <a:cubicBezTo>
                  <a:pt x="30" y="42"/>
                  <a:pt x="44" y="28"/>
                  <a:pt x="61" y="28"/>
                </a:cubicBezTo>
                <a:cubicBezTo>
                  <a:pt x="1296" y="28"/>
                  <a:pt x="1296" y="28"/>
                  <a:pt x="1296" y="28"/>
                </a:cubicBezTo>
                <a:cubicBezTo>
                  <a:pt x="1313" y="28"/>
                  <a:pt x="1327" y="42"/>
                  <a:pt x="1327" y="59"/>
                </a:cubicBezTo>
                <a:cubicBezTo>
                  <a:pt x="1327" y="547"/>
                  <a:pt x="1327" y="547"/>
                  <a:pt x="1327" y="547"/>
                </a:cubicBezTo>
                <a:cubicBezTo>
                  <a:pt x="1327" y="565"/>
                  <a:pt x="1313" y="579"/>
                  <a:pt x="1296" y="579"/>
                </a:cubicBezTo>
                <a:lnTo>
                  <a:pt x="61" y="579"/>
                </a:lnTo>
                <a:close/>
                <a:moveTo>
                  <a:pt x="61" y="610"/>
                </a:moveTo>
                <a:cubicBezTo>
                  <a:pt x="1296" y="610"/>
                  <a:pt x="1296" y="610"/>
                  <a:pt x="1296" y="610"/>
                </a:cubicBezTo>
                <a:cubicBezTo>
                  <a:pt x="1296" y="610"/>
                  <a:pt x="1296" y="610"/>
                  <a:pt x="1296" y="610"/>
                </a:cubicBezTo>
                <a:cubicBezTo>
                  <a:pt x="1330" y="610"/>
                  <a:pt x="1357" y="583"/>
                  <a:pt x="1357" y="549"/>
                </a:cubicBezTo>
                <a:cubicBezTo>
                  <a:pt x="1357" y="61"/>
                  <a:pt x="1357" y="61"/>
                  <a:pt x="1357" y="61"/>
                </a:cubicBezTo>
                <a:cubicBezTo>
                  <a:pt x="1357" y="61"/>
                  <a:pt x="1357" y="61"/>
                  <a:pt x="1357" y="61"/>
                </a:cubicBezTo>
                <a:cubicBezTo>
                  <a:pt x="1357" y="27"/>
                  <a:pt x="1330" y="0"/>
                  <a:pt x="1296" y="0"/>
                </a:cubicBezTo>
                <a:cubicBezTo>
                  <a:pt x="61" y="0"/>
                  <a:pt x="61" y="0"/>
                  <a:pt x="61" y="0"/>
                </a:cubicBezTo>
                <a:cubicBezTo>
                  <a:pt x="61" y="0"/>
                  <a:pt x="61" y="0"/>
                  <a:pt x="61" y="0"/>
                </a:cubicBezTo>
                <a:cubicBezTo>
                  <a:pt x="27" y="0"/>
                  <a:pt x="0" y="27"/>
                  <a:pt x="0" y="61"/>
                </a:cubicBezTo>
                <a:cubicBezTo>
                  <a:pt x="0" y="549"/>
                  <a:pt x="0" y="549"/>
                  <a:pt x="0" y="549"/>
                </a:cubicBezTo>
                <a:cubicBezTo>
                  <a:pt x="0" y="549"/>
                  <a:pt x="0" y="549"/>
                  <a:pt x="0" y="549"/>
                </a:cubicBezTo>
                <a:cubicBezTo>
                  <a:pt x="0" y="583"/>
                  <a:pt x="27" y="610"/>
                  <a:pt x="61" y="610"/>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7319475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p:bldP spid="28" grpId="0"/>
      <p:bldP spid="30" grpId="0"/>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511099" y="102447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918226" y="1443070"/>
            <a:ext cx="3557653" cy="7355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39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02</a:t>
            </a:r>
            <a:endParaRPr lang="en-US" altLang="zh-CN" sz="239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文本框 13">
            <a:extLst>
              <a:ext uri="{FF2B5EF4-FFF2-40B4-BE49-F238E27FC236}">
                <a16:creationId xmlns:a16="http://schemas.microsoft.com/office/drawing/2014/main" id="{623A914F-1807-47E1-A3FD-FFB18A16F678}"/>
              </a:ext>
            </a:extLst>
          </p:cNvPr>
          <p:cNvSpPr txBox="1"/>
          <p:nvPr/>
        </p:nvSpPr>
        <p:spPr>
          <a:xfrm>
            <a:off x="6184016" y="1555327"/>
            <a:ext cx="4917372" cy="1323439"/>
          </a:xfrm>
          <a:prstGeom prst="rect">
            <a:avLst/>
          </a:prstGeom>
          <a:solidFill>
            <a:schemeClr val="bg1"/>
          </a:solidFill>
        </p:spPr>
        <p:txBody>
          <a:bodyPr wrap="square" rtlCol="0">
            <a:spAutoFit/>
          </a:bodyPr>
          <a:lstStyle/>
          <a:p>
            <a:r>
              <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1/</a:t>
            </a:r>
            <a:r>
              <a:rPr lang="en-US" sz="4000" b="1" dirty="0">
                <a:latin typeface="Times New Roman" panose="02020603050405020304" pitchFamily="18" charset="0"/>
                <a:cs typeface="Times New Roman" panose="02020603050405020304" pitchFamily="18" charset="0"/>
              </a:rPr>
              <a:t>Contrast Enhancement</a:t>
            </a:r>
            <a:endPar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6" name="文本框 15">
            <a:extLst>
              <a:ext uri="{FF2B5EF4-FFF2-40B4-BE49-F238E27FC236}">
                <a16:creationId xmlns:a16="http://schemas.microsoft.com/office/drawing/2014/main" id="{388F44B0-4B76-4457-AE82-B95FB930BC53}"/>
              </a:ext>
            </a:extLst>
          </p:cNvPr>
          <p:cNvSpPr txBox="1"/>
          <p:nvPr/>
        </p:nvSpPr>
        <p:spPr>
          <a:xfrm>
            <a:off x="6617212" y="3522748"/>
            <a:ext cx="3739780" cy="12003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Contrast Enhancement using Partial Contrast Stretching.</a:t>
            </a:r>
            <a:endParaRPr lang="en-US" sz="24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Tree>
    <p:extLst>
      <p:ext uri="{BB962C8B-B14F-4D97-AF65-F5344CB8AC3E}">
        <p14:creationId xmlns:p14="http://schemas.microsoft.com/office/powerpoint/2010/main" val="279762215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928259" y="161674"/>
            <a:ext cx="3913251"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Contrast Enhancement</a:t>
            </a:r>
            <a:endParaRPr lang="zh-CN" altLang="en-US" sz="3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 name="矩形 3">
            <a:extLst>
              <a:ext uri="{FF2B5EF4-FFF2-40B4-BE49-F238E27FC236}">
                <a16:creationId xmlns:a16="http://schemas.microsoft.com/office/drawing/2014/main" id="{8A5D0A3E-203B-43E5-A73A-D9BB1D00695A}"/>
              </a:ext>
            </a:extLst>
          </p:cNvPr>
          <p:cNvSpPr/>
          <p:nvPr/>
        </p:nvSpPr>
        <p:spPr>
          <a:xfrm>
            <a:off x="7143750" y="1208314"/>
            <a:ext cx="4529138" cy="5192486"/>
          </a:xfrm>
          <a:prstGeom prst="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9C92D168-5EAA-4E7D-8A54-AF46CB377B14}"/>
              </a:ext>
            </a:extLst>
          </p:cNvPr>
          <p:cNvSpPr txBox="1"/>
          <p:nvPr/>
        </p:nvSpPr>
        <p:spPr>
          <a:xfrm>
            <a:off x="1435195" y="4388211"/>
            <a:ext cx="2129344" cy="83099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sz="2400" dirty="0">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rPr>
              <a:t>Low contrast </a:t>
            </a:r>
            <a:r>
              <a:rPr lang="en-US" altLang="zh-CN" sz="2400" dirty="0" err="1">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rPr>
              <a:t>orginal</a:t>
            </a:r>
            <a:endParaRPr lang="zh-CN" altLang="en-US" sz="2400" dirty="0">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4B5F619-B532-4221-99E6-8C0DC3CD9B9D}"/>
              </a:ext>
            </a:extLst>
          </p:cNvPr>
          <p:cNvSpPr txBox="1"/>
          <p:nvPr/>
        </p:nvSpPr>
        <p:spPr>
          <a:xfrm>
            <a:off x="4774413" y="4388211"/>
            <a:ext cx="2129344" cy="83099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Contrast Stretching</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217507D1-86D9-495F-88C4-AB801BAD1583}"/>
              </a:ext>
            </a:extLst>
          </p:cNvPr>
          <p:cNvSpPr txBox="1"/>
          <p:nvPr/>
        </p:nvSpPr>
        <p:spPr>
          <a:xfrm>
            <a:off x="7259587" y="1363934"/>
            <a:ext cx="4413301" cy="179414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900" dirty="0">
                <a:latin typeface="Times New Roman" panose="02020603050405020304" pitchFamily="18" charset="0"/>
                <a:cs typeface="Times New Roman" panose="02020603050405020304" pitchFamily="18" charset="0"/>
              </a:rPr>
              <a:t>C</a:t>
            </a:r>
            <a:r>
              <a:rPr lang="vi-VN" sz="1900" dirty="0">
                <a:latin typeface="Times New Roman" panose="02020603050405020304" pitchFamily="18" charset="0"/>
                <a:cs typeface="Times New Roman" panose="02020603050405020304" pitchFamily="18" charset="0"/>
              </a:rPr>
              <a:t>ải thiện chất lượng hình ảnh và độ tương phản ta sử dụng kỹ thuật tang cường độ tương phản như  </a:t>
            </a:r>
            <a:r>
              <a:rPr lang="vi-VN" sz="1900" b="1" dirty="0">
                <a:latin typeface="Times New Roman" panose="02020603050405020304" pitchFamily="18" charset="0"/>
                <a:cs typeface="Times New Roman" panose="02020603050405020304" pitchFamily="18" charset="0"/>
              </a:rPr>
              <a:t>Starial Spatial Starching (PCS)</a:t>
            </a:r>
            <a:r>
              <a:rPr lang="en-US" sz="1900" b="1" dirty="0">
                <a:latin typeface="Times New Roman" panose="02020603050405020304" pitchFamily="18" charset="0"/>
                <a:cs typeface="Times New Roman" panose="02020603050405020304" pitchFamily="18" charset="0"/>
              </a:rPr>
              <a:t>.</a:t>
            </a:r>
            <a:endParaRPr lang="en-US" sz="1900" dirty="0">
              <a:solidFill>
                <a:schemeClr val="bg1"/>
              </a:solidFill>
              <a:latin typeface="Times New Roman" panose="02020603050405020304" pitchFamily="18" charset="0"/>
              <a:ea typeface="字魂59号-创粗黑" panose="00000500000000000000" charset="-122"/>
              <a:cs typeface="Times New Roman" panose="02020603050405020304" pitchFamily="18" charset="0"/>
            </a:endParaRPr>
          </a:p>
        </p:txBody>
      </p:sp>
      <p:pic>
        <p:nvPicPr>
          <p:cNvPr id="2" name="Picture 1">
            <a:extLst>
              <a:ext uri="{FF2B5EF4-FFF2-40B4-BE49-F238E27FC236}">
                <a16:creationId xmlns:a16="http://schemas.microsoft.com/office/drawing/2014/main" id="{37FE5519-79C1-4628-9FB9-A445FD5A0E6C}"/>
              </a:ext>
            </a:extLst>
          </p:cNvPr>
          <p:cNvPicPr>
            <a:picLocks noChangeAspect="1"/>
          </p:cNvPicPr>
          <p:nvPr/>
        </p:nvPicPr>
        <p:blipFill>
          <a:blip r:embed="rId3"/>
          <a:stretch>
            <a:fillRect/>
          </a:stretch>
        </p:blipFill>
        <p:spPr>
          <a:xfrm>
            <a:off x="1163217" y="1711615"/>
            <a:ext cx="2308646" cy="2324424"/>
          </a:xfrm>
          <a:prstGeom prst="rect">
            <a:avLst/>
          </a:prstGeom>
        </p:spPr>
      </p:pic>
      <p:pic>
        <p:nvPicPr>
          <p:cNvPr id="3" name="Picture 2">
            <a:extLst>
              <a:ext uri="{FF2B5EF4-FFF2-40B4-BE49-F238E27FC236}">
                <a16:creationId xmlns:a16="http://schemas.microsoft.com/office/drawing/2014/main" id="{0FB35DEF-FB6C-4D12-95D5-DF91FA747F08}"/>
              </a:ext>
            </a:extLst>
          </p:cNvPr>
          <p:cNvPicPr>
            <a:picLocks noChangeAspect="1"/>
          </p:cNvPicPr>
          <p:nvPr/>
        </p:nvPicPr>
        <p:blipFill>
          <a:blip r:embed="rId4"/>
          <a:stretch>
            <a:fillRect/>
          </a:stretch>
        </p:blipFill>
        <p:spPr>
          <a:xfrm>
            <a:off x="4469704" y="1711615"/>
            <a:ext cx="2353479" cy="2324424"/>
          </a:xfrm>
          <a:prstGeom prst="rect">
            <a:avLst/>
          </a:prstGeom>
        </p:spPr>
      </p:pic>
      <p:pic>
        <p:nvPicPr>
          <p:cNvPr id="8" name="Picture 7">
            <a:extLst>
              <a:ext uri="{FF2B5EF4-FFF2-40B4-BE49-F238E27FC236}">
                <a16:creationId xmlns:a16="http://schemas.microsoft.com/office/drawing/2014/main" id="{2B2A66D0-242D-422D-9B42-59B5B61DC40E}"/>
              </a:ext>
            </a:extLst>
          </p:cNvPr>
          <p:cNvPicPr>
            <a:picLocks noChangeAspect="1"/>
          </p:cNvPicPr>
          <p:nvPr/>
        </p:nvPicPr>
        <p:blipFill>
          <a:blip r:embed="rId5"/>
          <a:stretch>
            <a:fillRect/>
          </a:stretch>
        </p:blipFill>
        <p:spPr>
          <a:xfrm>
            <a:off x="3574662" y="2824667"/>
            <a:ext cx="818539" cy="402859"/>
          </a:xfrm>
          <a:prstGeom prst="rect">
            <a:avLst/>
          </a:prstGeom>
        </p:spPr>
      </p:pic>
      <p:sp>
        <p:nvSpPr>
          <p:cNvPr id="17" name="文本框 10">
            <a:extLst>
              <a:ext uri="{FF2B5EF4-FFF2-40B4-BE49-F238E27FC236}">
                <a16:creationId xmlns:a16="http://schemas.microsoft.com/office/drawing/2014/main" id="{68F2737A-3046-4091-9C3D-B682C62F20E8}"/>
              </a:ext>
            </a:extLst>
          </p:cNvPr>
          <p:cNvSpPr txBox="1"/>
          <p:nvPr/>
        </p:nvSpPr>
        <p:spPr>
          <a:xfrm>
            <a:off x="7236427" y="3314701"/>
            <a:ext cx="4413301" cy="311610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vi-VN" sz="1900" dirty="0">
                <a:latin typeface="+mj-lt"/>
                <a:cs typeface="Arial" panose="020B0604020202020204" pitchFamily="34" charset="0"/>
              </a:rPr>
              <a:t>Bằng cách kéo dài và nén process , nhờ áp dụng kĩ thuật này, phạm vi pixel của giá trị ngưỡng thấp hơn và giá trị ngưỡng trên sẽ ánh xạ tới một phạm vi pixel mới và kéo dài tuyến tính đến phạm vi pixel nơi mà các giá trị kéo dài thấp hơn và các giá trị còn lại bị nén.</a:t>
            </a:r>
            <a:endParaRPr lang="zh-CN" altLang="en-US" sz="1900" b="1" dirty="0">
              <a:solidFill>
                <a:schemeClr val="tx1">
                  <a:lumMod val="75000"/>
                  <a:lumOff val="25000"/>
                </a:schemeClr>
              </a:solidFill>
              <a:effectLst>
                <a:outerShdw blurRad="38100" dist="38100" dir="2700000" algn="tl">
                  <a:srgbClr val="000000">
                    <a:alpha val="43137"/>
                  </a:srgbClr>
                </a:outerShdw>
              </a:effectLst>
              <a:latin typeface="+mj-lt"/>
              <a:ea typeface="字魂58号-创中黑" panose="00000500000000000000" pitchFamily="2" charset="-122"/>
              <a:cs typeface="Arial" panose="020B0604020202020204" pitchFamily="34" charset="0"/>
            </a:endParaRPr>
          </a:p>
        </p:txBody>
      </p:sp>
    </p:spTree>
    <p:extLst>
      <p:ext uri="{BB962C8B-B14F-4D97-AF65-F5344CB8AC3E}">
        <p14:creationId xmlns:p14="http://schemas.microsoft.com/office/powerpoint/2010/main" val="192222266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heel(1)">
                                      <p:cBhvr>
                                        <p:cTn id="20" dur="2000"/>
                                        <p:tgtEl>
                                          <p:spTgt spid="11"/>
                                        </p:tgtEl>
                                      </p:cBhvr>
                                    </p:animEffect>
                                  </p:childTnLst>
                                </p:cTn>
                              </p:par>
                              <p:par>
                                <p:cTn id="21" presetID="21" presetClass="entr" presetSubtype="1"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heel(1)">
                                      <p:cBhvr>
                                        <p:cTn id="2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0"/>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1"/>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609303"/>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899"/>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571981" y="1508347"/>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650774" y="-340063"/>
            <a:ext cx="4037320"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03</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8"/>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8"/>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文本框 13">
            <a:extLst>
              <a:ext uri="{FF2B5EF4-FFF2-40B4-BE49-F238E27FC236}">
                <a16:creationId xmlns:a16="http://schemas.microsoft.com/office/drawing/2014/main" id="{623A914F-1807-47E1-A3FD-FFB18A16F678}"/>
              </a:ext>
            </a:extLst>
          </p:cNvPr>
          <p:cNvSpPr txBox="1"/>
          <p:nvPr/>
        </p:nvSpPr>
        <p:spPr>
          <a:xfrm>
            <a:off x="7079676" y="3291701"/>
            <a:ext cx="3788748" cy="1457130"/>
          </a:xfrm>
          <a:prstGeom prst="rect">
            <a:avLst/>
          </a:prstGeom>
          <a:solidFill>
            <a:schemeClr val="bg1"/>
          </a:solidFill>
        </p:spPr>
        <p:txBody>
          <a:bodyPr wrap="square" rtlCol="0">
            <a:spAutoFit/>
          </a:bodyPr>
          <a:lstStyle/>
          <a:p>
            <a:pPr marL="457200" indent="-457200">
              <a:buFont typeface="+mj-lt"/>
              <a:buAutoNum type="alphaLcParenR"/>
            </a:pPr>
            <a:r>
              <a:rPr lang="en-US" sz="2400" b="1" dirty="0">
                <a:latin typeface="Times New Roman" panose="02020603050405020304" pitchFamily="18" charset="0"/>
                <a:cs typeface="Times New Roman" panose="02020603050405020304" pitchFamily="18" charset="0"/>
              </a:rPr>
              <a:t> K-Means Clustering Algorithm</a:t>
            </a:r>
          </a:p>
          <a:p>
            <a:pPr marL="457200" indent="-457200">
              <a:lnSpc>
                <a:spcPct val="200000"/>
              </a:lnSpc>
              <a:buFont typeface="+mj-lt"/>
              <a:buAutoNum type="alphaLcParenR"/>
            </a:pPr>
            <a:r>
              <a:rPr lang="en-US" sz="2400" b="1" dirty="0">
                <a:latin typeface="Times New Roman" panose="02020603050405020304" pitchFamily="18" charset="0"/>
                <a:cs typeface="Times New Roman" panose="02020603050405020304" pitchFamily="18" charset="0"/>
              </a:rPr>
              <a:t>K-means++</a:t>
            </a:r>
            <a:endParaRPr lang="en-US" altLang="zh-CN" sz="24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5" name="文本框 14">
            <a:extLst>
              <a:ext uri="{FF2B5EF4-FFF2-40B4-BE49-F238E27FC236}">
                <a16:creationId xmlns:a16="http://schemas.microsoft.com/office/drawing/2014/main" id="{CC4883A4-4F15-4D13-9A4D-1EE3EC89E06A}"/>
              </a:ext>
            </a:extLst>
          </p:cNvPr>
          <p:cNvSpPr txBox="1"/>
          <p:nvPr/>
        </p:nvSpPr>
        <p:spPr>
          <a:xfrm>
            <a:off x="6540344" y="1702158"/>
            <a:ext cx="3312633" cy="769441"/>
          </a:xfrm>
          <a:prstGeom prst="rect">
            <a:avLst/>
          </a:prstGeom>
          <a:solidFill>
            <a:schemeClr val="bg1"/>
          </a:solidFill>
        </p:spPr>
        <p:txBody>
          <a:bodyPr wrap="square" rtlCol="0">
            <a:spAutoFit/>
          </a:bodyPr>
          <a:lstStyle/>
          <a:p>
            <a:r>
              <a:rPr lang="en-US" sz="4400" b="1" dirty="0">
                <a:latin typeface="Times New Roman" panose="02020603050405020304" pitchFamily="18" charset="0"/>
                <a:cs typeface="Times New Roman" panose="02020603050405020304" pitchFamily="18" charset="0"/>
              </a:rPr>
              <a:t>3.K-Means</a:t>
            </a:r>
            <a:endParaRPr lang="en-US" altLang="zh-CN" sz="44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Tree>
    <p:extLst>
      <p:ext uri="{BB962C8B-B14F-4D97-AF65-F5344CB8AC3E}">
        <p14:creationId xmlns:p14="http://schemas.microsoft.com/office/powerpoint/2010/main" val="356737576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FCD7A1A-8BE6-4D73-B0F2-1985AA43D4DA}"/>
              </a:ext>
            </a:extLst>
          </p:cNvPr>
          <p:cNvSpPr/>
          <p:nvPr/>
        </p:nvSpPr>
        <p:spPr>
          <a:xfrm>
            <a:off x="753875" y="1641126"/>
            <a:ext cx="9890449" cy="1787874"/>
          </a:xfrm>
          <a:prstGeom prst="rect">
            <a:avLst/>
          </a:prstGeom>
          <a:solidFill>
            <a:srgbClr val="37B5B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3FCF97D9-E9D7-40AF-8EAD-67DFFD15718F}"/>
              </a:ext>
            </a:extLst>
          </p:cNvPr>
          <p:cNvSpPr txBox="1"/>
          <p:nvPr/>
        </p:nvSpPr>
        <p:spPr>
          <a:xfrm>
            <a:off x="962744" y="1869892"/>
            <a:ext cx="8255899" cy="133882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vi-VN" b="1" dirty="0">
                <a:latin typeface="Times New Roman" panose="02020603050405020304" pitchFamily="18" charset="0"/>
                <a:cs typeface="Times New Roman" panose="02020603050405020304" pitchFamily="18" charset="0"/>
              </a:rPr>
              <a:t>Clustering</a:t>
            </a:r>
            <a:r>
              <a:rPr lang="vi-VN" dirty="0">
                <a:latin typeface="Times New Roman" panose="02020603050405020304" pitchFamily="18" charset="0"/>
                <a:cs typeface="Times New Roman" panose="02020603050405020304" pitchFamily="18" charset="0"/>
              </a:rPr>
              <a:t> là một phương thức để chia một tập hợp dữ liệu thành một số nhóm cụ thể. Trong đó, phương pháp phổ biến là </a:t>
            </a:r>
            <a:r>
              <a:rPr lang="vi-VN" b="1" dirty="0">
                <a:latin typeface="Times New Roman" panose="02020603050405020304" pitchFamily="18" charset="0"/>
                <a:cs typeface="Times New Roman" panose="02020603050405020304" pitchFamily="18" charset="0"/>
              </a:rPr>
              <a:t>K-means</a:t>
            </a:r>
            <a:r>
              <a:rPr lang="vi-VN" dirty="0">
                <a:latin typeface="Times New Roman" panose="02020603050405020304" pitchFamily="18" charset="0"/>
                <a:cs typeface="Times New Roman" panose="02020603050405020304" pitchFamily="18" charset="0"/>
              </a:rPr>
              <a:t>. Phương pháp này phân tách tập dữ liệu đã cho thành K cụm</a:t>
            </a:r>
            <a:endParaRPr lang="en-US" altLang="zh-CN" sz="2000" dirty="0">
              <a:solidFill>
                <a:schemeClr val="bg1"/>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7" name="文本框 16">
            <a:extLst>
              <a:ext uri="{FF2B5EF4-FFF2-40B4-BE49-F238E27FC236}">
                <a16:creationId xmlns:a16="http://schemas.microsoft.com/office/drawing/2014/main" id="{0B8DCCA2-F3DA-464C-B848-B24B973EF0CC}"/>
              </a:ext>
            </a:extLst>
          </p:cNvPr>
          <p:cNvSpPr txBox="1"/>
          <p:nvPr/>
        </p:nvSpPr>
        <p:spPr>
          <a:xfrm>
            <a:off x="753875" y="725223"/>
            <a:ext cx="6395317" cy="5847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514350" indent="-514350">
              <a:buFont typeface="+mj-lt"/>
              <a:buAutoNum type="alphaLcParenR"/>
            </a:pPr>
            <a:r>
              <a:rPr lang="en-US" sz="3200" b="1" dirty="0">
                <a:latin typeface="Times New Roman" panose="02020603050405020304" pitchFamily="18" charset="0"/>
                <a:cs typeface="Times New Roman" panose="02020603050405020304" pitchFamily="18" charset="0"/>
              </a:rPr>
              <a:t> K-Means Clustering Algorithm</a:t>
            </a:r>
          </a:p>
        </p:txBody>
      </p:sp>
      <p:sp>
        <p:nvSpPr>
          <p:cNvPr id="72" name="文本框 18">
            <a:extLst>
              <a:ext uri="{FF2B5EF4-FFF2-40B4-BE49-F238E27FC236}">
                <a16:creationId xmlns:a16="http://schemas.microsoft.com/office/drawing/2014/main" id="{00A844C1-6623-485A-AA26-361159DBEC65}"/>
              </a:ext>
            </a:extLst>
          </p:cNvPr>
          <p:cNvSpPr txBox="1"/>
          <p:nvPr/>
        </p:nvSpPr>
        <p:spPr>
          <a:xfrm>
            <a:off x="2510725" y="4808891"/>
            <a:ext cx="1587837" cy="67710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K </a:t>
            </a:r>
            <a:r>
              <a:rPr lang="en-US" i="1" dirty="0"/>
              <a:t>centroids</a:t>
            </a:r>
            <a:endParaRPr lang="zh-CN" altLang="en-US" sz="2000" b="1" dirty="0">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73" name="文本框 19">
            <a:extLst>
              <a:ext uri="{FF2B5EF4-FFF2-40B4-BE49-F238E27FC236}">
                <a16:creationId xmlns:a16="http://schemas.microsoft.com/office/drawing/2014/main" id="{F5C4BA3B-2214-4579-935F-5EE18E0A3236}"/>
              </a:ext>
            </a:extLst>
          </p:cNvPr>
          <p:cNvSpPr txBox="1"/>
          <p:nvPr/>
        </p:nvSpPr>
        <p:spPr>
          <a:xfrm>
            <a:off x="6651434" y="4568673"/>
            <a:ext cx="3267481" cy="163121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centroid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a:t>
            </a:r>
          </a:p>
          <a:p>
            <a:br>
              <a:rPr lang="en-US" sz="2000" dirty="0">
                <a:latin typeface="Times New Roman" panose="02020603050405020304" pitchFamily="18" charset="0"/>
                <a:cs typeface="Times New Roman" panose="02020603050405020304" pitchFamily="18" charset="0"/>
              </a:rPr>
            </a:br>
            <a:endParaRPr lang="zh-CN" altLang="en-US" sz="2000" b="1" dirty="0">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id="{5001C067-5D30-4B51-A684-34D1B1A810C2}"/>
              </a:ext>
            </a:extLst>
          </p:cNvPr>
          <p:cNvSpPr/>
          <p:nvPr/>
        </p:nvSpPr>
        <p:spPr>
          <a:xfrm>
            <a:off x="962744" y="3756990"/>
            <a:ext cx="4730782" cy="369332"/>
          </a:xfrm>
          <a:prstGeom prst="rect">
            <a:avLst/>
          </a:prstGeom>
        </p:spPr>
        <p:txBody>
          <a:bodyPr wrap="none">
            <a:spAutoFit/>
          </a:bodyPr>
          <a:lstStyle/>
          <a:p>
            <a:r>
              <a:rPr lang="en-US" dirty="0" err="1">
                <a:solidFill>
                  <a:srgbClr val="000000"/>
                </a:solidFill>
                <a:latin typeface="Times New Roman" panose="02020603050405020304" pitchFamily="18" charset="0"/>
                <a:cs typeface="Times New Roman" panose="02020603050405020304" pitchFamily="18" charset="0"/>
              </a:rPr>
              <a:t>Thuật</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toán</a:t>
            </a:r>
            <a:r>
              <a:rPr lang="en-US" dirty="0">
                <a:solidFill>
                  <a:srgbClr val="000000"/>
                </a:solidFill>
                <a:latin typeface="Times New Roman" panose="02020603050405020304" pitchFamily="18" charset="0"/>
                <a:cs typeface="Times New Roman" panose="02020603050405020304" pitchFamily="18" charset="0"/>
              </a:rPr>
              <a:t> </a:t>
            </a:r>
            <a:r>
              <a:rPr lang="en-US" b="1" dirty="0">
                <a:solidFill>
                  <a:srgbClr val="000000"/>
                </a:solidFill>
                <a:latin typeface="Times New Roman" panose="02020603050405020304" pitchFamily="18" charset="0"/>
                <a:cs typeface="Times New Roman" panose="02020603050405020304" pitchFamily="18" charset="0"/>
              </a:rPr>
              <a:t>K-means</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gồm</a:t>
            </a:r>
            <a:r>
              <a:rPr lang="en-US" dirty="0">
                <a:solidFill>
                  <a:srgbClr val="000000"/>
                </a:solidFill>
                <a:latin typeface="Times New Roman" panose="02020603050405020304" pitchFamily="18" charset="0"/>
                <a:cs typeface="Times New Roman" panose="02020603050405020304" pitchFamily="18" charset="0"/>
              </a:rPr>
              <a:t> 2 </a:t>
            </a:r>
            <a:r>
              <a:rPr lang="en-US" dirty="0" err="1">
                <a:solidFill>
                  <a:srgbClr val="000000"/>
                </a:solidFill>
                <a:latin typeface="Times New Roman" panose="02020603050405020304" pitchFamily="18" charset="0"/>
                <a:cs typeface="Times New Roman" panose="02020603050405020304" pitchFamily="18" charset="0"/>
              </a:rPr>
              <a:t>giai</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đoạn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riêng</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biệt</a:t>
            </a:r>
            <a:r>
              <a:rPr lang="en-US" dirty="0">
                <a:solidFill>
                  <a:srgbClr val="000000"/>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06" name="矩形: 圆角 7">
            <a:extLst>
              <a:ext uri="{FF2B5EF4-FFF2-40B4-BE49-F238E27FC236}">
                <a16:creationId xmlns:a16="http://schemas.microsoft.com/office/drawing/2014/main" id="{EC81F56C-0D1F-4EE8-88A6-11FF6F0A17E2}"/>
              </a:ext>
            </a:extLst>
          </p:cNvPr>
          <p:cNvSpPr/>
          <p:nvPr/>
        </p:nvSpPr>
        <p:spPr>
          <a:xfrm>
            <a:off x="1627322" y="4517762"/>
            <a:ext cx="883403" cy="951591"/>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ea typeface="字魂58号-创中黑" panose="00000500000000000000" pitchFamily="2" charset="-122"/>
                <a:cs typeface="Times New Roman" panose="02020603050405020304" pitchFamily="18" charset="0"/>
              </a:rPr>
              <a:t>01</a:t>
            </a:r>
            <a:endParaRPr lang="zh-CN" altLang="en-US" sz="2400" dirty="0">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107" name="矩形: 圆角 7">
            <a:extLst>
              <a:ext uri="{FF2B5EF4-FFF2-40B4-BE49-F238E27FC236}">
                <a16:creationId xmlns:a16="http://schemas.microsoft.com/office/drawing/2014/main" id="{422B5DAB-2634-4F8C-BF77-EA50CCA1B705}"/>
              </a:ext>
            </a:extLst>
          </p:cNvPr>
          <p:cNvSpPr/>
          <p:nvPr/>
        </p:nvSpPr>
        <p:spPr>
          <a:xfrm>
            <a:off x="5654298" y="4586578"/>
            <a:ext cx="883403" cy="951591"/>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ea typeface="字魂58号-创中黑" panose="00000500000000000000" pitchFamily="2" charset="-122"/>
                <a:cs typeface="Times New Roman" panose="02020603050405020304" pitchFamily="18" charset="0"/>
              </a:rPr>
              <a:t>02</a:t>
            </a:r>
            <a:endParaRPr lang="zh-CN" altLang="en-US" sz="2400" dirty="0">
              <a:latin typeface="Times New Roman" panose="02020603050405020304" pitchFamily="18" charset="0"/>
              <a:ea typeface="字魂58号-创中黑" panose="00000500000000000000" pitchFamily="2" charset="-122"/>
              <a:cs typeface="Times New Roman" panose="02020603050405020304" pitchFamily="18" charset="0"/>
            </a:endParaRPr>
          </a:p>
        </p:txBody>
      </p:sp>
    </p:spTree>
    <p:extLst>
      <p:ext uri="{BB962C8B-B14F-4D97-AF65-F5344CB8AC3E}">
        <p14:creationId xmlns:p14="http://schemas.microsoft.com/office/powerpoint/2010/main" val="237100658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anim calcmode="lin" valueType="num">
                                      <p:cBhvr>
                                        <p:cTn id="18" dur="1000" fill="hold"/>
                                        <p:tgtEl>
                                          <p:spTgt spid="72"/>
                                        </p:tgtEl>
                                        <p:attrNameLst>
                                          <p:attrName>ppt_x</p:attrName>
                                        </p:attrNameLst>
                                      </p:cBhvr>
                                      <p:tavLst>
                                        <p:tav tm="0">
                                          <p:val>
                                            <p:strVal val="#ppt_x"/>
                                          </p:val>
                                        </p:tav>
                                        <p:tav tm="100000">
                                          <p:val>
                                            <p:strVal val="#ppt_x"/>
                                          </p:val>
                                        </p:tav>
                                      </p:tavLst>
                                    </p:anim>
                                    <p:anim calcmode="lin" valueType="num">
                                      <p:cBhvr>
                                        <p:cTn id="19" dur="1000" fill="hold"/>
                                        <p:tgtEl>
                                          <p:spTgt spid="7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1000"/>
                                        <p:tgtEl>
                                          <p:spTgt spid="106"/>
                                        </p:tgtEl>
                                      </p:cBhvr>
                                    </p:animEffect>
                                    <p:anim calcmode="lin" valueType="num">
                                      <p:cBhvr>
                                        <p:cTn id="23" dur="1000" fill="hold"/>
                                        <p:tgtEl>
                                          <p:spTgt spid="106"/>
                                        </p:tgtEl>
                                        <p:attrNameLst>
                                          <p:attrName>ppt_x</p:attrName>
                                        </p:attrNameLst>
                                      </p:cBhvr>
                                      <p:tavLst>
                                        <p:tav tm="0">
                                          <p:val>
                                            <p:strVal val="#ppt_x"/>
                                          </p:val>
                                        </p:tav>
                                        <p:tav tm="100000">
                                          <p:val>
                                            <p:strVal val="#ppt_x"/>
                                          </p:val>
                                        </p:tav>
                                      </p:tavLst>
                                    </p:anim>
                                    <p:anim calcmode="lin" valueType="num">
                                      <p:cBhvr>
                                        <p:cTn id="24"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down)">
                                      <p:cBhvr>
                                        <p:cTn id="29" dur="500"/>
                                        <p:tgtEl>
                                          <p:spTgt spid="7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wipe(down)">
                                      <p:cBhvr>
                                        <p:cTn id="3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2" grpId="0"/>
      <p:bldP spid="73" grpId="0"/>
      <p:bldP spid="5" grpId="0"/>
      <p:bldP spid="106" grpId="0" animBg="1"/>
      <p:bldP spid="10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928259" y="161674"/>
            <a:ext cx="6578852"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	K-Means Clustering Algorithm</a:t>
            </a: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矩形: 圆角 7">
            <a:extLst>
              <a:ext uri="{FF2B5EF4-FFF2-40B4-BE49-F238E27FC236}">
                <a16:creationId xmlns:a16="http://schemas.microsoft.com/office/drawing/2014/main" id="{B8C2F4CF-E674-4FA2-B0D5-2BC30A3309AB}"/>
              </a:ext>
            </a:extLst>
          </p:cNvPr>
          <p:cNvSpPr/>
          <p:nvPr/>
        </p:nvSpPr>
        <p:spPr>
          <a:xfrm>
            <a:off x="1662500" y="1513100"/>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字魂58号-创中黑" panose="00000500000000000000" pitchFamily="2" charset="-122"/>
                <a:ea typeface="字魂58号-创中黑" panose="00000500000000000000" pitchFamily="2" charset="-122"/>
              </a:rPr>
              <a:t>01</a:t>
            </a:r>
            <a:endParaRPr lang="zh-CN" altLang="en-US" sz="2400" dirty="0">
              <a:latin typeface="字魂58号-创中黑" panose="00000500000000000000" pitchFamily="2" charset="-122"/>
              <a:ea typeface="字魂58号-创中黑" panose="00000500000000000000" pitchFamily="2" charset="-122"/>
            </a:endParaRPr>
          </a:p>
        </p:txBody>
      </p:sp>
      <p:sp>
        <p:nvSpPr>
          <p:cNvPr id="11" name="文本框 10">
            <a:extLst>
              <a:ext uri="{FF2B5EF4-FFF2-40B4-BE49-F238E27FC236}">
                <a16:creationId xmlns:a16="http://schemas.microsoft.com/office/drawing/2014/main" id="{48FC5EB4-5CBE-42C5-B8A9-DB36F84B12FE}"/>
              </a:ext>
            </a:extLst>
          </p:cNvPr>
          <p:cNvSpPr txBox="1"/>
          <p:nvPr/>
        </p:nvSpPr>
        <p:spPr>
          <a:xfrm>
            <a:off x="2836112" y="1415686"/>
            <a:ext cx="6834829" cy="132343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sz="2400" dirty="0">
                <a:latin typeface="Times New Roman" panose="02020603050405020304" pitchFamily="18" charset="0"/>
                <a:cs typeface="Times New Roman" panose="02020603050405020304" pitchFamily="18" charset="0"/>
              </a:rPr>
              <a:t>P</a:t>
            </a:r>
            <a:r>
              <a:rPr lang="vi-VN" sz="2400" dirty="0">
                <a:latin typeface="Times New Roman" panose="02020603050405020304" pitchFamily="18" charset="0"/>
                <a:cs typeface="Times New Roman" panose="02020603050405020304" pitchFamily="18" charset="0"/>
              </a:rPr>
              <a:t>hương pháp để xác định khoảng cách của centroid gần nhấ</a:t>
            </a:r>
            <a:r>
              <a:rPr lang="en-US" sz="2400" dirty="0">
                <a:latin typeface="Times New Roman" panose="02020603050405020304" pitchFamily="18" charset="0"/>
                <a:cs typeface="Times New Roman" panose="02020603050405020304" pitchFamily="18" charset="0"/>
              </a:rPr>
              <a:t>t: Euclidean distance.</a:t>
            </a:r>
          </a:p>
          <a:p>
            <a:endParaRPr lang="zh-CN" altLang="en-US" sz="3200" dirty="0">
              <a:solidFill>
                <a:schemeClr val="bg1"/>
              </a:solidFill>
              <a:latin typeface="字魂58号-创中黑" panose="00000500000000000000" pitchFamily="2" charset="-122"/>
              <a:ea typeface="字魂58号-创中黑" panose="00000500000000000000" pitchFamily="2" charset="-122"/>
            </a:endParaRPr>
          </a:p>
        </p:txBody>
      </p:sp>
      <p:sp>
        <p:nvSpPr>
          <p:cNvPr id="17" name="AutoShape 6" descr="data:image/png;base64,iVBORw0KGgoAAAANSUhEUgAAAQMAAADCCAMAAAB6zFdcAAABI1BMVEX///+hoaHu7u64uLgAAAAAAP/8/Pzh4eGLi4v29vagoKDs7Oze3t7z8/Pn5+evr6/T09PFxcW/v799fX2pqanKysphYWGWlpaOjo6Dg4O6urp7e3tsbGzX19fQ0NAAgAAAeQBWVlZGmEZzc3Px+PHk8OTJ4Mnz8/9ISEgAcwCfxp9jY//n5/+Bgf/39//a2v8yMjIYGBiMvIy72LsqKv9QUFAsjCx0r3QUFBTW6NZ+tH6sz6wbjhtRnlFbW1uhof+pqf/Dw/9ISP//AAA4OP+4uP/S0v97e//i4v8+Pj4mJiaYmP+Njf9coVzR6NFLmks4kzgAGBj/Wl5YAACvbW2HqrgAXl4ASSRqAAD/3Nxucf+mUsLZACocHP//RkT/i4tZWf9e7obGAAAKsUlEQVR4nO2dCXvaOhaGj22QF7xgY2MMhkAS0ixdkzZNkzRNum9pO/vMnenM/P9fMTKFTADLyLIgwNX75GkBc2Trk3ykI8kCQCAQCAQCgUAgEAgEAoFAIBAIBAKBQCCYAx1lTWizaxDKa4LBroHEbrpcFMiI0EBoUNB0fpgtP7fNmmlglUql3Ne1ZhpUsQb1vEZrpgF8KpWCvDbrpgEK7Nw266YBC0IDoUGC0EBokCA0EBokCA2EBgkrroHd++QWTmTFNbjAMRIqmghTRlyT2ZQzu1gDvWgiLBnRXJXVlDedk1KBEdEhLBl57GsAqqsVPjkPCtcCNg16UAew7LD42ZcDFg0CzWM1XUpWvF3ggtBAaJAgNBAaJAgNhAYJQgOhQYLQQGiQIDRYUw1CQLNHFRxn9GotNag87smzvhOXSvHw5VpqEMxeh6GflEpPhuMv66hBpVSpzBzkwvVga/hyHTV4TLUSRVFGr9ZQgyjvQOf6aeB9ymuxdhpUSjObhEm4a7B99oI9SQ7QOYMxeGuwfd7t7rCnWZjczgD4a7Czt9F9zp5mUZq7pCONXYd0iEkDPW1+oX94hP/d7nb3jljS5EKlZBGOOKVSifSsBpMGRi/FdKO7tw+JFHd4K3zukI40sAYe4Ri9Buhmjrtp4h5W1WiNHX6Bb4KX1InNh1aDeEgulXZJk/SUGkQ1v2qO3jTDz/a06Y+97t3dBAMUojNIIK/hpdRAA7en/v+tk2KKjhbUKJqN9ObPZl2JQKmBC9CZdDf8+ki5VpKoJcLSdLIzmMEy9BO/PD14SP/txMOndQJazGsBaDOC9KnC4qXB+3K5/IX+63J6K5ftDDKhzUjU8Cadyo3pNvPZByQafM3x/YpjpnxI7BnMhlIDZPiKOvHZyHS/u1GsS/Ch/PZeoQTw9X0u8LAqbT1Q4qlRyqHpdneju8l+AQlFFQCIiywMoq0HKZ3tkelGt3td4Ap4oDwrYk1bDz5Ftcm4fGS6s3ndL3IJxVGLrdOk1UCWp4YmlmcM5XO1kDltRhrGboXatH8ERwusGtOuaoDzqUZXPegL0yG1CymcPl/gGIKT7gxM3I+gW8NK3T/QlMmPMkyPjjeOTyfDh4LdCBKkMCHAGkRUKdC2Cx5U6etB/xQOvx1dnz+/1W/Y3tw4pDtXTog9g3rpZPL2TYc2dn5Wiyblnm268/z8+mhY/Ifdjb15BJYEZ5BApwD9vVAJ3Pwa4Prz4vT85Vkiw5w0cHrF06DVoNWK6NuFcb7tH2/u9+H6eD/HdVFiFn+CI0e8EIU52oVb9L8fn0F///jH/jzuhCcFwoQbqGNne2rcgs70Ob4Hknth+2zz/JC3DPX8m16kQN02hi4xds5kpAEkMlyfn/IcdXYuuCTDIXbOpr95ftsPDFpMTj0F84SDM4AcsXOdFDvPZCLH6HaLWQguzgCoM9LRp4dpCsRMLw6Pv58VlYGPMwDqjEjmtObF4sb+4Y8f+0UCKz/33i8kKDMS1+v1m+DZ01o5TMn0938cH7LKwMsZAGtGcL/ZbNIFJNn0z16eTwVXNKCTlIFVRpg0cDwA3eL0bB8aNBV5C/WClzMAeg1UxbmJF7yep+cwnU3+poKfMwD6jNS08CZeQJaMcpjSsTMKrmhon0x+giwEwdj75N9BsSGYnh8ag7aP5GsaWz8xB7jF3KRqKlBpyhnUvTpolm5ZKBjk3nWw35ZjBZdeWAlbk/27MWgzYkObJXbOC24qKFrM+vRIf6zE0PA6QSfqxBXsK5CSuGzVAaeNO3d+Zm+KMiNVrc0YN+amf7Z5nB1cGSnOIAapE7rtoPqs2fz1STLmoyqwZfTAzXaglBnxJHdKSu4aoFdff804bSct5jfS18wnKbd3LNVlzYrjqtMIk3rghxFoqHWhghWqnyUu94Kitea3/mDIh3L55+g1IgZXein/rnDZ0PrEMGzO3Se+LZfL92+dc9BiTpV5j7jGjhXajHhSizTXls7Oy9Pk8t+9pp9WvyyXDyY+GgxHjvlIIwbe0GoQNKdG8TNNk3WKhwCPcNFeUl/Mo6uUD/uH57eaivYT6tSooV2T5bj1yVqZaZos1bsGuMq5viId3GKe/wqurD/wdgZArUE42gyH2vR6r4sbOPR67BZnZ/vsOw6u/vinP/NIbALa2NkwpvpaM0yH1fdj7ksice8vf/3b39/8g1t6N1BqYKuqmute4Mz9qwdvf/72z3+9uUMNOJvm4eGjVwc/3z54h7tP1r/f/GcOZ1huDXDxv/558OXRzYIlDrshTbO0Gtwq/nmzlBr8Kv5X7xeQ/4Rl02CBxX/DMmmQFP9TXPw5Fi9zYQk0uMKFD48uD54uuPhvWAINvnx5Xb6L4r9hCTSA8n8fFp8vcfzpSKIyGENTFLB90/aJm44ugQYH9y/fFU4kNnW7HVaV0FaNphU25AoCFLs43pd8E2LXslCNFG6xzbEEzKYpPBz8FQPFoESuZ9Z9reb3OqHtVy2Qd4MGwIVXM3tuCE5c8JmuMRy3oTKazo26DXW3rWqWFdkV07EMHYHeQpGONDk0IxQhCEmzcywZCZHrQlVqzf7m4tANyTRt8Iy2LDmVqt4J8G3QMWxT1Q0PAqPSlqYWmY5g0cBvG4mvKb6Z65LAogEy0p7tW12WoF24c4QGK6fBvas59KZXS4N7ZU5DtGOslgaX+R4HpWS1NEimbN5zT3W1NID3H9KmogqyYhrMBaGB0CBBaCA0SBAarJcG9sT/tKyLBjVpC6LB5jIItOFWTg0/2capLodRYBsxeYniumgQqy2cd6mla2HH8AyzAxA4gyuMkQYXAC3y0PXaaGBqaqOibVUjgKiebOqFLqRkLWeggOc/A5u8hdaCNfg4t4mkerVlai6u8VHTDD1DxfVANxuoCVsIXN+BKGNnyYVqgEOen3MSQVYrYIFaQUjVLagMHr9CFpIB5922s599XqgGD3DYV3w6hTsL1eDdXIZACrNYf3D1ld8yNX6sS7tQBIaMIF+yGE2XExYN5PZgiun3Os8kS76kQjLlumTzjUXIWw90pMNwH0t+98K9g7eX3BLLD0NGdN9pM5oS+HC3beZStAu/YQ3usNFcCg0+PuXwkAM7S6EBjx0UC7AkGtwpQoNCGfm99pFuYxjSGJpEJuOYZmQcY0wyl5nB8YHJLDkz6kyWGeMxxivhAHEtbPaxrN8OYUyS0UzACZ04cIlM4sSHTH4mXc16XN0mD5bbZDuZ31Yy6dSI28TYikaY47C2JFL1RI7fJJ7LfkzMqOsT99nVt7z5/Uy9apqyr6Y6HMs0TfJq4Y6rk4f+PeLdq4cOsWbVIvKESksj/SJJcQLXbdfCXtqzd7bnesghnbrtWEQNArKDb2s94uYWNSDu+SCHiMe2Thkg4mWZPYlUbFqLNPaPdqWMn5Ug1wO1RlQVRZpoGASCFcDxB09Z6EMfUJVG/fjxvoVDbi9Xnzq4oRo66rPAC7EOkpnsRIMU/Fmr48qu01DD0MIeb86O/U6J8Z/u7OohVP0WgF9TnFBTqv6W21GdihPpitZIqgbDL/OtDHXwDE3tWRrEKtYDt/GKIls9u+56chg4EXhO8iMQVu2uL3SOJP7A9h1oBoGDG/Eqzq/i43vABUNWFNNF+C3uSihG/l+pFAgEAoFAIODF/wA+pbKzADLE7wAAAABJRU5ErkJggg==">
            <a:extLst>
              <a:ext uri="{FF2B5EF4-FFF2-40B4-BE49-F238E27FC236}">
                <a16:creationId xmlns:a16="http://schemas.microsoft.com/office/drawing/2014/main" id="{A0EE9A13-5B07-451E-A6D5-627B707F697E}"/>
              </a:ext>
            </a:extLst>
          </p:cNvPr>
          <p:cNvSpPr>
            <a:spLocks noChangeAspect="1" noChangeArrowheads="1"/>
          </p:cNvSpPr>
          <p:nvPr/>
        </p:nvSpPr>
        <p:spPr bwMode="auto">
          <a:xfrm>
            <a:off x="5943599" y="3276599"/>
            <a:ext cx="4180861" cy="41808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0561B216-FB54-4384-8F75-4C20DEE053E7}"/>
              </a:ext>
            </a:extLst>
          </p:cNvPr>
          <p:cNvSpPr/>
          <p:nvPr/>
        </p:nvSpPr>
        <p:spPr>
          <a:xfrm>
            <a:off x="1125604" y="2395597"/>
            <a:ext cx="9868240" cy="2410916"/>
          </a:xfrm>
          <a:prstGeom prst="rect">
            <a:avLst/>
          </a:prstGeom>
        </p:spPr>
        <p:txBody>
          <a:bodyPr wrap="square">
            <a:spAutoFit/>
          </a:bodyPr>
          <a:lstStyle/>
          <a:p>
            <a:pPr marL="457200">
              <a:spcAft>
                <a:spcPts val="800"/>
              </a:spcAft>
            </a:pPr>
            <a:r>
              <a:rPr lang="vi-VN" sz="2400" dirty="0">
                <a:solidFill>
                  <a:srgbClr val="000000"/>
                </a:solidFill>
                <a:latin typeface="Times New Roman" panose="02020603050405020304" pitchFamily="18" charset="0"/>
                <a:cs typeface="Times New Roman" panose="02020603050405020304" pitchFamily="18" charset="0"/>
              </a:rPr>
              <a:t>Khi nhóm được thực hiện xong, ta tính toán lại </a:t>
            </a:r>
            <a:r>
              <a:rPr lang="vi-VN" sz="2400" i="1" dirty="0">
                <a:solidFill>
                  <a:srgbClr val="000000"/>
                </a:solidFill>
                <a:latin typeface="Times New Roman" panose="02020603050405020304" pitchFamily="18" charset="0"/>
                <a:cs typeface="Times New Roman" panose="02020603050405020304" pitchFamily="18" charset="0"/>
              </a:rPr>
              <a:t>centroid </a:t>
            </a:r>
            <a:r>
              <a:rPr lang="vi-VN" sz="2400" dirty="0">
                <a:solidFill>
                  <a:srgbClr val="000000"/>
                </a:solidFill>
                <a:latin typeface="Times New Roman" panose="02020603050405020304" pitchFamily="18" charset="0"/>
                <a:cs typeface="Times New Roman" panose="02020603050405020304" pitchFamily="18" charset="0"/>
              </a:rPr>
              <a:t>mới của mỗi </a:t>
            </a:r>
            <a:r>
              <a:rPr lang="vi-VN" sz="2400" i="1" dirty="0">
                <a:solidFill>
                  <a:srgbClr val="000000"/>
                </a:solidFill>
                <a:latin typeface="Times New Roman" panose="02020603050405020304" pitchFamily="18" charset="0"/>
                <a:cs typeface="Times New Roman" panose="02020603050405020304" pitchFamily="18" charset="0"/>
              </a:rPr>
              <a:t>cluster, </a:t>
            </a:r>
            <a:r>
              <a:rPr lang="vi-VN" sz="2400" dirty="0">
                <a:solidFill>
                  <a:srgbClr val="000000"/>
                </a:solidFill>
                <a:latin typeface="Times New Roman" panose="02020603050405020304" pitchFamily="18" charset="0"/>
                <a:cs typeface="Times New Roman" panose="02020603050405020304" pitchFamily="18" charset="0"/>
              </a:rPr>
              <a:t>dựa trên </a:t>
            </a:r>
            <a:r>
              <a:rPr lang="vi-VN" sz="2400" i="1" dirty="0">
                <a:solidFill>
                  <a:srgbClr val="000000"/>
                </a:solidFill>
                <a:latin typeface="Times New Roman" panose="02020603050405020304" pitchFamily="18" charset="0"/>
                <a:cs typeface="Times New Roman" panose="02020603050405020304" pitchFamily="18" charset="0"/>
              </a:rPr>
              <a:t>centroid</a:t>
            </a:r>
            <a:r>
              <a:rPr lang="vi-VN" sz="2400" dirty="0">
                <a:solidFill>
                  <a:srgbClr val="000000"/>
                </a:solidFill>
                <a:latin typeface="Times New Roman" panose="02020603050405020304" pitchFamily="18" charset="0"/>
                <a:cs typeface="Times New Roman" panose="02020603050405020304" pitchFamily="18" charset="0"/>
              </a:rPr>
              <a:t> đó, một khoảng cách Euclidean mới được tính toán giữa m</a:t>
            </a:r>
            <a:r>
              <a:rPr lang="en-US" sz="2400" dirty="0">
                <a:solidFill>
                  <a:srgbClr val="000000"/>
                </a:solidFill>
                <a:latin typeface="Times New Roman" panose="02020603050405020304" pitchFamily="18" charset="0"/>
                <a:cs typeface="Times New Roman" panose="02020603050405020304" pitchFamily="18" charset="0"/>
              </a:rPr>
              <a:t>ỗ</a:t>
            </a:r>
            <a:r>
              <a:rPr lang="vi-VN" sz="2400" dirty="0">
                <a:solidFill>
                  <a:srgbClr val="000000"/>
                </a:solidFill>
                <a:latin typeface="Times New Roman" panose="02020603050405020304" pitchFamily="18" charset="0"/>
                <a:cs typeface="Times New Roman" panose="02020603050405020304" pitchFamily="18" charset="0"/>
              </a:rPr>
              <a:t>i trung tâm và m</a:t>
            </a:r>
            <a:r>
              <a:rPr lang="en-US" sz="2400" dirty="0">
                <a:solidFill>
                  <a:srgbClr val="000000"/>
                </a:solidFill>
                <a:latin typeface="Times New Roman" panose="02020603050405020304" pitchFamily="18" charset="0"/>
                <a:cs typeface="Times New Roman" panose="02020603050405020304" pitchFamily="18" charset="0"/>
              </a:rPr>
              <a:t>ỗ</a:t>
            </a:r>
            <a:r>
              <a:rPr lang="vi-VN" sz="2400" dirty="0">
                <a:solidFill>
                  <a:srgbClr val="000000"/>
                </a:solidFill>
                <a:latin typeface="Times New Roman" panose="02020603050405020304" pitchFamily="18" charset="0"/>
                <a:cs typeface="Times New Roman" panose="02020603050405020304" pitchFamily="18" charset="0"/>
              </a:rPr>
              <a:t>i điểm dữ liệu và gán các điểm trong </a:t>
            </a:r>
            <a:r>
              <a:rPr lang="vi-VN" sz="2400" i="1" dirty="0">
                <a:solidFill>
                  <a:srgbClr val="000000"/>
                </a:solidFill>
                <a:latin typeface="Times New Roman" panose="02020603050405020304" pitchFamily="18" charset="0"/>
                <a:cs typeface="Times New Roman" panose="02020603050405020304" pitchFamily="18" charset="0"/>
              </a:rPr>
              <a:t>cluster</a:t>
            </a:r>
            <a:r>
              <a:rPr lang="vi-VN" sz="2400" dirty="0">
                <a:solidFill>
                  <a:srgbClr val="000000"/>
                </a:solidFill>
                <a:latin typeface="Times New Roman" panose="02020603050405020304" pitchFamily="18" charset="0"/>
                <a:cs typeface="Times New Roman" panose="02020603050405020304" pitchFamily="18" charset="0"/>
              </a:rPr>
              <a:t> có khoảng cách Euclidean tối thiểu. </a:t>
            </a:r>
            <a:endParaRPr lang="vi-VN" sz="2400" dirty="0">
              <a:latin typeface="Times New Roman" panose="02020603050405020304" pitchFamily="18" charset="0"/>
              <a:cs typeface="Times New Roman" panose="02020603050405020304" pitchFamily="18" charset="0"/>
            </a:endParaRPr>
          </a:p>
          <a:p>
            <a:br>
              <a:rPr lang="vi-VN"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9C31DE61-C98C-4E64-8AE4-4E581CC5C61E}"/>
              </a:ext>
            </a:extLst>
          </p:cNvPr>
          <p:cNvSpPr/>
          <p:nvPr/>
        </p:nvSpPr>
        <p:spPr>
          <a:xfrm>
            <a:off x="1583919" y="4072141"/>
            <a:ext cx="9339213" cy="2308324"/>
          </a:xfrm>
          <a:prstGeom prst="rect">
            <a:avLst/>
          </a:prstGeom>
        </p:spPr>
        <p:txBody>
          <a:bodyPr wrap="square">
            <a:spAutoFit/>
          </a:bodyPr>
          <a:lstStyle/>
          <a:p>
            <a:r>
              <a:rPr lang="vi-VN" sz="2400" dirty="0">
                <a:solidFill>
                  <a:srgbClr val="000000"/>
                </a:solidFill>
                <a:latin typeface="Times New Roman" panose="02020603050405020304" pitchFamily="18" charset="0"/>
              </a:rPr>
              <a:t>M</a:t>
            </a:r>
            <a:r>
              <a:rPr lang="en-US" sz="2400" dirty="0">
                <a:solidFill>
                  <a:srgbClr val="000000"/>
                </a:solidFill>
                <a:latin typeface="Times New Roman" panose="02020603050405020304" pitchFamily="18" charset="0"/>
              </a:rPr>
              <a:t>ỗ</a:t>
            </a:r>
            <a:r>
              <a:rPr lang="vi-VN" sz="2400" dirty="0">
                <a:solidFill>
                  <a:srgbClr val="000000"/>
                </a:solidFill>
                <a:latin typeface="Times New Roman" panose="02020603050405020304" pitchFamily="18" charset="0"/>
              </a:rPr>
              <a:t>i </a:t>
            </a:r>
            <a:r>
              <a:rPr lang="vi-VN" sz="2400" i="1" dirty="0">
                <a:solidFill>
                  <a:srgbClr val="000000"/>
                </a:solidFill>
                <a:latin typeface="Times New Roman" panose="02020603050405020304" pitchFamily="18" charset="0"/>
              </a:rPr>
              <a:t>cluster</a:t>
            </a:r>
            <a:r>
              <a:rPr lang="vi-VN" sz="2400" dirty="0">
                <a:solidFill>
                  <a:srgbClr val="000000"/>
                </a:solidFill>
                <a:latin typeface="Times New Roman" panose="02020603050405020304" pitchFamily="18" charset="0"/>
              </a:rPr>
              <a:t> trong phân vùng được xác định bởi </a:t>
            </a:r>
            <a:r>
              <a:rPr lang="vi-VN" sz="2400" i="1" dirty="0">
                <a:solidFill>
                  <a:srgbClr val="000000"/>
                </a:solidFill>
                <a:latin typeface="Times New Roman" panose="02020603050405020304" pitchFamily="18" charset="0"/>
              </a:rPr>
              <a:t>centroid</a:t>
            </a:r>
            <a:r>
              <a:rPr lang="vi-VN" sz="2400" dirty="0">
                <a:solidFill>
                  <a:srgbClr val="000000"/>
                </a:solidFill>
                <a:latin typeface="Times New Roman" panose="02020603050405020304" pitchFamily="18" charset="0"/>
              </a:rPr>
              <a:t> và các đ</a:t>
            </a:r>
            <a:r>
              <a:rPr lang="en-US" sz="2400" dirty="0">
                <a:solidFill>
                  <a:srgbClr val="000000"/>
                </a:solidFill>
                <a:latin typeface="Times New Roman" panose="02020603050405020304" pitchFamily="18" charset="0"/>
              </a:rPr>
              <a:t>ố</a:t>
            </a:r>
            <a:r>
              <a:rPr lang="vi-VN" sz="2400" dirty="0">
                <a:solidFill>
                  <a:srgbClr val="000000"/>
                </a:solidFill>
                <a:latin typeface="Times New Roman" panose="02020603050405020304" pitchFamily="18" charset="0"/>
              </a:rPr>
              <a:t>i tượng thành viên của nó.Trong đó, c</a:t>
            </a:r>
            <a:r>
              <a:rPr lang="vi-VN" sz="2400" i="1" dirty="0">
                <a:solidFill>
                  <a:srgbClr val="000000"/>
                </a:solidFill>
                <a:latin typeface="Times New Roman" panose="02020603050405020304" pitchFamily="18" charset="0"/>
              </a:rPr>
              <a:t>entroid </a:t>
            </a:r>
            <a:r>
              <a:rPr lang="vi-VN" sz="2400" dirty="0">
                <a:solidFill>
                  <a:srgbClr val="000000"/>
                </a:solidFill>
                <a:latin typeface="Times New Roman" panose="02020603050405020304" pitchFamily="18" charset="0"/>
              </a:rPr>
              <a:t>của m</a:t>
            </a:r>
            <a:r>
              <a:rPr lang="en-US" sz="2400" dirty="0">
                <a:solidFill>
                  <a:srgbClr val="000000"/>
                </a:solidFill>
                <a:latin typeface="Times New Roman" panose="02020603050405020304" pitchFamily="18" charset="0"/>
              </a:rPr>
              <a:t>ỗ</a:t>
            </a:r>
            <a:r>
              <a:rPr lang="vi-VN" sz="2400" dirty="0">
                <a:solidFill>
                  <a:srgbClr val="000000"/>
                </a:solidFill>
                <a:latin typeface="Times New Roman" panose="02020603050405020304" pitchFamily="18" charset="0"/>
              </a:rPr>
              <a:t>i </a:t>
            </a:r>
            <a:r>
              <a:rPr lang="vi-VN" sz="2400" i="1" dirty="0">
                <a:solidFill>
                  <a:srgbClr val="000000"/>
                </a:solidFill>
                <a:latin typeface="Times New Roman" panose="02020603050405020304" pitchFamily="18" charset="0"/>
              </a:rPr>
              <a:t>cluster </a:t>
            </a:r>
            <a:r>
              <a:rPr lang="vi-VN" sz="2400" dirty="0">
                <a:solidFill>
                  <a:srgbClr val="000000"/>
                </a:solidFill>
                <a:latin typeface="Times New Roman" panose="02020603050405020304" pitchFamily="18" charset="0"/>
              </a:rPr>
              <a:t>là điểm mà tổng khoảng cách từ nó tới tất cá các đối tượng thành viên trong cụm đó nhỏ nhất. Chính vì vậy K-means là một thuật toán lặp đi lặp lại, trong đó nó giảm thiểu tổng khoảng cách từ mỗi đối tượng đến trung tâm cụm của nó, trên tất cả các </a:t>
            </a:r>
            <a:r>
              <a:rPr lang="vi-VN" sz="2400" i="1" dirty="0">
                <a:solidFill>
                  <a:srgbClr val="000000"/>
                </a:solidFill>
                <a:latin typeface="Times New Roman" panose="02020603050405020304" pitchFamily="18" charset="0"/>
              </a:rPr>
              <a:t>cluster</a:t>
            </a:r>
            <a:r>
              <a:rPr lang="vi-VN" sz="2400" dirty="0">
                <a:solidFill>
                  <a:srgbClr val="000000"/>
                </a:solidFill>
                <a:latin typeface="Times New Roman" panose="02020603050405020304" pitchFamily="18" charset="0"/>
              </a:rPr>
              <a:t>.</a:t>
            </a:r>
            <a:endParaRPr lang="en-US" sz="2400" dirty="0"/>
          </a:p>
        </p:txBody>
      </p:sp>
    </p:spTree>
    <p:extLst>
      <p:ext uri="{BB962C8B-B14F-4D97-AF65-F5344CB8AC3E}">
        <p14:creationId xmlns:p14="http://schemas.microsoft.com/office/powerpoint/2010/main" val="257256748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企业培训"/>
</p:tagLst>
</file>

<file path=ppt/theme/theme1.xml><?xml version="1.0" encoding="utf-8"?>
<a:theme xmlns:a="http://schemas.openxmlformats.org/drawingml/2006/main" name="TEM 15-Mẫu 3">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Office 主题​​">
  <a:themeElements>
    <a:clrScheme name="自定义 71">
      <a:dk1>
        <a:sysClr val="windowText" lastClr="000000"/>
      </a:dk1>
      <a:lt1>
        <a:sysClr val="window" lastClr="FFFFFF"/>
      </a:lt1>
      <a:dk2>
        <a:srgbClr val="44546A"/>
      </a:dk2>
      <a:lt2>
        <a:srgbClr val="E7E6E6"/>
      </a:lt2>
      <a:accent1>
        <a:srgbClr val="203958"/>
      </a:accent1>
      <a:accent2>
        <a:srgbClr val="203958"/>
      </a:accent2>
      <a:accent3>
        <a:srgbClr val="203958"/>
      </a:accent3>
      <a:accent4>
        <a:srgbClr val="203958"/>
      </a:accent4>
      <a:accent5>
        <a:srgbClr val="203958"/>
      </a:accent5>
      <a:accent6>
        <a:srgbClr val="203958"/>
      </a:accent6>
      <a:hlink>
        <a:srgbClr val="2E655F"/>
      </a:hlink>
      <a:folHlink>
        <a:srgbClr val="2E655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 15-Mẫu 3</Template>
  <TotalTime>3149</TotalTime>
  <Words>1970</Words>
  <Application>Microsoft Office PowerPoint</Application>
  <PresentationFormat>Widescreen</PresentationFormat>
  <Paragraphs>199</Paragraphs>
  <Slides>28</Slides>
  <Notes>26</Notes>
  <HiddenSlides>0</HiddenSlides>
  <MMClips>1</MMClips>
  <ScaleCrop>false</ScaleCrop>
  <HeadingPairs>
    <vt:vector size="8" baseType="variant">
      <vt:variant>
        <vt:lpstr>Fonts Used</vt:lpstr>
      </vt:variant>
      <vt:variant>
        <vt:i4>14</vt:i4>
      </vt:variant>
      <vt:variant>
        <vt:lpstr>Theme</vt:lpstr>
      </vt:variant>
      <vt:variant>
        <vt:i4>11</vt:i4>
      </vt:variant>
      <vt:variant>
        <vt:lpstr>Embedded OLE Servers</vt:lpstr>
      </vt:variant>
      <vt:variant>
        <vt:i4>1</vt:i4>
      </vt:variant>
      <vt:variant>
        <vt:lpstr>Slide Titles</vt:lpstr>
      </vt:variant>
      <vt:variant>
        <vt:i4>28</vt:i4>
      </vt:variant>
    </vt:vector>
  </HeadingPairs>
  <TitlesOfParts>
    <vt:vector size="54" baseType="lpstr">
      <vt:lpstr>Times New Roman</vt:lpstr>
      <vt:lpstr>Signika</vt:lpstr>
      <vt:lpstr>Arial</vt:lpstr>
      <vt:lpstr>迷你简汉真广标</vt:lpstr>
      <vt:lpstr>等线</vt:lpstr>
      <vt:lpstr>等线 Light</vt:lpstr>
      <vt:lpstr>ITC Avant Garde Std Bk</vt:lpstr>
      <vt:lpstr>LiHei Pro</vt:lpstr>
      <vt:lpstr>#9Slide04 Taviraj Black</vt:lpstr>
      <vt:lpstr>Wingdings</vt:lpstr>
      <vt:lpstr>Calibri</vt:lpstr>
      <vt:lpstr>Impact</vt:lpstr>
      <vt:lpstr>字魂58号-创中黑</vt:lpstr>
      <vt:lpstr>Source Han Serif SC</vt:lpstr>
      <vt:lpstr>TEM 15-Mẫu 3</vt:lpstr>
      <vt:lpstr>Office 主题​​</vt:lpstr>
      <vt:lpstr>1_Office Theme</vt:lpstr>
      <vt:lpstr>2_Office Theme</vt:lpstr>
      <vt:lpstr>3_Office Theme</vt:lpstr>
      <vt:lpstr>4_Office Theme</vt:lpstr>
      <vt:lpstr>5_Office Theme</vt:lpstr>
      <vt:lpstr>6_Office Theme</vt:lpstr>
      <vt:lpstr>7_Office Theme</vt:lpstr>
      <vt:lpstr>8_Office Theme</vt:lpstr>
      <vt:lpstr>1_Office 主题​​</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蓝色企业培训</dc:title>
  <dc:creator>Administrator</dc:creator>
  <cp:lastModifiedBy>Đức</cp:lastModifiedBy>
  <cp:revision>110</cp:revision>
  <dcterms:created xsi:type="dcterms:W3CDTF">2019-05-16T09:26:17Z</dcterms:created>
  <dcterms:modified xsi:type="dcterms:W3CDTF">2021-11-21T12:51:13Z</dcterms:modified>
</cp:coreProperties>
</file>